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09" r:id="rId1"/>
  </p:sldMasterIdLst>
  <p:notesMasterIdLst>
    <p:notesMasterId r:id="rId39"/>
  </p:notesMasterIdLst>
  <p:sldIdLst>
    <p:sldId id="787" r:id="rId2"/>
    <p:sldId id="779" r:id="rId3"/>
    <p:sldId id="773" r:id="rId4"/>
    <p:sldId id="734" r:id="rId5"/>
    <p:sldId id="723" r:id="rId6"/>
    <p:sldId id="783" r:id="rId7"/>
    <p:sldId id="719" r:id="rId8"/>
    <p:sldId id="761" r:id="rId9"/>
    <p:sldId id="797" r:id="rId10"/>
    <p:sldId id="784" r:id="rId11"/>
    <p:sldId id="785" r:id="rId12"/>
    <p:sldId id="790" r:id="rId13"/>
    <p:sldId id="786" r:id="rId14"/>
    <p:sldId id="789" r:id="rId15"/>
    <p:sldId id="791" r:id="rId16"/>
    <p:sldId id="713" r:id="rId17"/>
    <p:sldId id="792" r:id="rId18"/>
    <p:sldId id="750" r:id="rId19"/>
    <p:sldId id="751" r:id="rId20"/>
    <p:sldId id="769" r:id="rId21"/>
    <p:sldId id="741" r:id="rId22"/>
    <p:sldId id="736" r:id="rId23"/>
    <p:sldId id="737" r:id="rId24"/>
    <p:sldId id="794" r:id="rId25"/>
    <p:sldId id="694" r:id="rId26"/>
    <p:sldId id="695" r:id="rId27"/>
    <p:sldId id="696" r:id="rId28"/>
    <p:sldId id="697" r:id="rId29"/>
    <p:sldId id="698" r:id="rId30"/>
    <p:sldId id="699" r:id="rId31"/>
    <p:sldId id="747" r:id="rId32"/>
    <p:sldId id="770" r:id="rId33"/>
    <p:sldId id="771" r:id="rId34"/>
    <p:sldId id="775" r:id="rId35"/>
    <p:sldId id="793" r:id="rId36"/>
    <p:sldId id="729" r:id="rId37"/>
    <p:sldId id="731" r:id="rId38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391">
          <p15:clr>
            <a:srgbClr val="A4A3A4"/>
          </p15:clr>
        </p15:guide>
        <p15:guide id="2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13F9B"/>
    <a:srgbClr val="FFFFD5"/>
    <a:srgbClr val="FFFFC5"/>
    <a:srgbClr val="FDF9F5"/>
    <a:srgbClr val="FFFFCD"/>
    <a:srgbClr val="FFFFDD"/>
    <a:srgbClr val="F6BB00"/>
    <a:srgbClr val="D09E00"/>
    <a:srgbClr val="FF6600"/>
    <a:srgbClr val="78896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0A1B5D5-9B99-4C35-A422-299274C87663}" styleName="Средний стиль 1 -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4C1A8A3-306A-4EB7-A6B1-4F7E0EB9C5D6}" styleName="Средний стиль 3 - акцент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EB344D84-9AFB-497E-A393-DC336BA19D2E}" styleName="Средний стиль 3 - акцент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85BE263C-DBD7-4A20-BB59-AAB30ACAA65A}" styleName="Средний стиль 3 - акцент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6E25E649-3F16-4E02-A733-19D2CDBF48F0}" styleName="Средний стиль 3 - акцент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B9631B5-78F2-41C9-869B-9F39066F8104}" styleName="Средний стиль 3 - акцент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D7AC3CCA-C797-4891-BE02-D94E43425B78}" styleName="Средний стиль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38B1855-1B75-4FBE-930C-398BA8C253C6}" styleName="Стиль из темы 2 - акцент 6">
    <a:tblBg>
      <a:fillRef idx="3">
        <a:schemeClr val="accent6"/>
      </a:fillRef>
      <a:effectRef idx="3">
        <a:schemeClr val="accent6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6">
                <a:tint val="50000"/>
              </a:schemeClr>
            </a:lnRef>
          </a:left>
          <a:right>
            <a:lnRef idx="1">
              <a:schemeClr val="accent6">
                <a:tint val="50000"/>
              </a:schemeClr>
            </a:lnRef>
          </a:right>
          <a:top>
            <a:lnRef idx="1">
              <a:schemeClr val="accent6">
                <a:tint val="50000"/>
              </a:schemeClr>
            </a:lnRef>
          </a:top>
          <a:bottom>
            <a:lnRef idx="1">
              <a:schemeClr val="accent6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E8034E78-7F5D-4C2E-B375-FC64B27BC917}" styleName="Темный стиль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155" autoAdjust="0"/>
    <p:restoredTop sz="97133" autoAdjust="0"/>
  </p:normalViewPr>
  <p:slideViewPr>
    <p:cSldViewPr showGuides="1">
      <p:cViewPr varScale="1">
        <p:scale>
          <a:sx n="70" d="100"/>
          <a:sy n="70" d="100"/>
        </p:scale>
        <p:origin x="1440" y="48"/>
      </p:cViewPr>
      <p:guideLst>
        <p:guide orient="horz" pos="391"/>
        <p:guide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81" d="100"/>
        <a:sy n="81" d="100"/>
      </p:scale>
      <p:origin x="0" y="11982"/>
    </p:cViewPr>
  </p:sorterViewPr>
  <p:notesViewPr>
    <p:cSldViewPr showGuides="1">
      <p:cViewPr varScale="1">
        <p:scale>
          <a:sx n="38" d="100"/>
          <a:sy n="38" d="100"/>
        </p:scale>
        <p:origin x="-2214" y="-108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9F7BA51-1E56-443A-9B75-36902A6D7FA5}" type="doc">
      <dgm:prSet loTypeId="urn:microsoft.com/office/officeart/2005/8/layout/cycle3" loCatId="cycle" qsTypeId="urn:microsoft.com/office/officeart/2005/8/quickstyle/simple1" qsCatId="simple" csTypeId="urn:microsoft.com/office/officeart/2005/8/colors/accent0_1" csCatId="mainScheme" phldr="1"/>
      <dgm:spPr/>
      <dgm:t>
        <a:bodyPr/>
        <a:lstStyle/>
        <a:p>
          <a:endParaRPr lang="ru-RU"/>
        </a:p>
      </dgm:t>
    </dgm:pt>
    <dgm:pt modelId="{D535133D-CDAE-4293-9DD5-BA3BBA635995}">
      <dgm:prSet phldrT="[Текст]"/>
      <dgm:spPr/>
      <dgm:t>
        <a:bodyPr/>
        <a:lstStyle/>
        <a:p>
          <a:r>
            <a:rPr lang="ru-RU"/>
            <a:t>Місцева адміністрація</a:t>
          </a:r>
          <a:endParaRPr lang="ru-RU" dirty="0"/>
        </a:p>
      </dgm:t>
    </dgm:pt>
    <dgm:pt modelId="{356E96BA-90CF-41B0-B014-161E267B3C6E}" type="parTrans" cxnId="{F19E368E-B5A3-47D7-92CD-F66026C2AEC3}">
      <dgm:prSet/>
      <dgm:spPr/>
      <dgm:t>
        <a:bodyPr/>
        <a:lstStyle/>
        <a:p>
          <a:endParaRPr lang="ru-RU"/>
        </a:p>
      </dgm:t>
    </dgm:pt>
    <dgm:pt modelId="{63122708-DF45-4D8D-AA29-3385404E80B1}" type="sibTrans" cxnId="{F19E368E-B5A3-47D7-92CD-F66026C2AEC3}">
      <dgm:prSet/>
      <dgm:spPr>
        <a:solidFill>
          <a:srgbClr val="92D050"/>
        </a:solidFill>
      </dgm:spPr>
      <dgm:t>
        <a:bodyPr/>
        <a:lstStyle/>
        <a:p>
          <a:endParaRPr lang="ru-RU"/>
        </a:p>
      </dgm:t>
    </dgm:pt>
    <dgm:pt modelId="{66CA5C23-BC0C-48DC-AE0A-9CC20EEDEA6F}">
      <dgm:prSet phldrT="[Текст]"/>
      <dgm:spPr/>
      <dgm:t>
        <a:bodyPr/>
        <a:lstStyle/>
        <a:p>
          <a:r>
            <a:rPr lang="ru-RU"/>
            <a:t>Служба у справах дітей</a:t>
          </a:r>
          <a:endParaRPr lang="ru-RU" dirty="0"/>
        </a:p>
      </dgm:t>
    </dgm:pt>
    <dgm:pt modelId="{4088B081-078D-4F8F-8E59-CA82888092BA}" type="parTrans" cxnId="{FC10F61C-EAE0-4CC3-B810-7E8978FC1CB9}">
      <dgm:prSet/>
      <dgm:spPr/>
      <dgm:t>
        <a:bodyPr/>
        <a:lstStyle/>
        <a:p>
          <a:endParaRPr lang="ru-RU"/>
        </a:p>
      </dgm:t>
    </dgm:pt>
    <dgm:pt modelId="{B27B08AA-5F79-4FB5-99B6-CB033C283291}" type="sibTrans" cxnId="{FC10F61C-EAE0-4CC3-B810-7E8978FC1CB9}">
      <dgm:prSet/>
      <dgm:spPr/>
      <dgm:t>
        <a:bodyPr/>
        <a:lstStyle/>
        <a:p>
          <a:endParaRPr lang="ru-RU"/>
        </a:p>
      </dgm:t>
    </dgm:pt>
    <dgm:pt modelId="{C4385970-E0FD-4154-8433-2E4952F9C4BC}">
      <dgm:prSet phldrT="[Текст]"/>
      <dgm:spPr/>
      <dgm:t>
        <a:bodyPr/>
        <a:lstStyle/>
        <a:p>
          <a:r>
            <a:rPr lang="uk-UA" noProof="0" dirty="0"/>
            <a:t>Органи внутрішніх справ</a:t>
          </a:r>
        </a:p>
      </dgm:t>
    </dgm:pt>
    <dgm:pt modelId="{0F93C994-EAE8-4606-8E81-08E1215FC849}" type="parTrans" cxnId="{6C26A365-9FE0-4325-8FE5-A9217AA119EB}">
      <dgm:prSet/>
      <dgm:spPr/>
      <dgm:t>
        <a:bodyPr/>
        <a:lstStyle/>
        <a:p>
          <a:endParaRPr lang="ru-RU"/>
        </a:p>
      </dgm:t>
    </dgm:pt>
    <dgm:pt modelId="{2FDB0F9C-0AFF-478A-94CF-90DFCD134563}" type="sibTrans" cxnId="{6C26A365-9FE0-4325-8FE5-A9217AA119EB}">
      <dgm:prSet/>
      <dgm:spPr/>
      <dgm:t>
        <a:bodyPr/>
        <a:lstStyle/>
        <a:p>
          <a:endParaRPr lang="ru-RU"/>
        </a:p>
      </dgm:t>
    </dgm:pt>
    <dgm:pt modelId="{734840AB-1567-417E-8F66-773013D9D7C9}">
      <dgm:prSet phldrT="[Текст]"/>
      <dgm:spPr/>
      <dgm:t>
        <a:bodyPr/>
        <a:lstStyle/>
        <a:p>
          <a:r>
            <a:rPr lang="uk-UA" noProof="0" dirty="0"/>
            <a:t>Служба безпеки</a:t>
          </a:r>
        </a:p>
      </dgm:t>
    </dgm:pt>
    <dgm:pt modelId="{5AFFFBBD-727F-4A60-94EB-2F42C87B0FE8}" type="parTrans" cxnId="{5B3C5DC5-9BE3-4C94-A04A-82F8FD01F5B1}">
      <dgm:prSet/>
      <dgm:spPr/>
      <dgm:t>
        <a:bodyPr/>
        <a:lstStyle/>
        <a:p>
          <a:endParaRPr lang="ru-RU"/>
        </a:p>
      </dgm:t>
    </dgm:pt>
    <dgm:pt modelId="{B9C1B0C2-BB08-4035-B096-1C83925C55FD}" type="sibTrans" cxnId="{5B3C5DC5-9BE3-4C94-A04A-82F8FD01F5B1}">
      <dgm:prSet/>
      <dgm:spPr/>
      <dgm:t>
        <a:bodyPr/>
        <a:lstStyle/>
        <a:p>
          <a:endParaRPr lang="ru-RU"/>
        </a:p>
      </dgm:t>
    </dgm:pt>
    <dgm:pt modelId="{3006B64A-03BA-447B-8FEB-CF49BC1B14CB}">
      <dgm:prSet phldrT="[Текст]"/>
      <dgm:spPr/>
      <dgm:t>
        <a:bodyPr/>
        <a:lstStyle/>
        <a:p>
          <a:r>
            <a:rPr lang="ru-RU"/>
            <a:t>Прикордонна служба</a:t>
          </a:r>
          <a:endParaRPr lang="ru-RU" dirty="0"/>
        </a:p>
      </dgm:t>
    </dgm:pt>
    <dgm:pt modelId="{E293AB8F-8113-4A9D-93E3-ACC906E090F8}" type="parTrans" cxnId="{DD31A7C2-6E45-4DD3-8207-F5769662121C}">
      <dgm:prSet/>
      <dgm:spPr/>
      <dgm:t>
        <a:bodyPr/>
        <a:lstStyle/>
        <a:p>
          <a:endParaRPr lang="ru-RU"/>
        </a:p>
      </dgm:t>
    </dgm:pt>
    <dgm:pt modelId="{1600F530-B3BD-49E8-ACD1-856A4045201F}" type="sibTrans" cxnId="{DD31A7C2-6E45-4DD3-8207-F5769662121C}">
      <dgm:prSet/>
      <dgm:spPr/>
      <dgm:t>
        <a:bodyPr/>
        <a:lstStyle/>
        <a:p>
          <a:endParaRPr lang="ru-RU"/>
        </a:p>
      </dgm:t>
    </dgm:pt>
    <dgm:pt modelId="{52D82BB7-2AB5-4EB9-ACAE-47E86DDC7013}">
      <dgm:prSet/>
      <dgm:spPr/>
      <dgm:t>
        <a:bodyPr/>
        <a:lstStyle/>
        <a:p>
          <a:r>
            <a:rPr lang="uk-UA" noProof="0" dirty="0"/>
            <a:t>Управління праці та </a:t>
          </a:r>
          <a:r>
            <a:rPr lang="uk-UA" noProof="0" dirty="0" err="1"/>
            <a:t>соцзахисту</a:t>
          </a:r>
          <a:endParaRPr lang="uk-UA" noProof="0" dirty="0"/>
        </a:p>
      </dgm:t>
    </dgm:pt>
    <dgm:pt modelId="{84EA2E99-E6FB-4068-9F9A-579D08C1B262}" type="parTrans" cxnId="{78061895-D5C4-4711-A8A6-C7E1D88079A2}">
      <dgm:prSet/>
      <dgm:spPr/>
      <dgm:t>
        <a:bodyPr/>
        <a:lstStyle/>
        <a:p>
          <a:endParaRPr lang="ru-RU"/>
        </a:p>
      </dgm:t>
    </dgm:pt>
    <dgm:pt modelId="{9921A51D-E25B-48E7-BC6E-B2F6C1256F73}" type="sibTrans" cxnId="{78061895-D5C4-4711-A8A6-C7E1D88079A2}">
      <dgm:prSet/>
      <dgm:spPr/>
      <dgm:t>
        <a:bodyPr/>
        <a:lstStyle/>
        <a:p>
          <a:endParaRPr lang="ru-RU"/>
        </a:p>
      </dgm:t>
    </dgm:pt>
    <dgm:pt modelId="{849B4BD8-7D89-43C9-97F4-9623D4E04D20}">
      <dgm:prSet/>
      <dgm:spPr/>
      <dgm:t>
        <a:bodyPr/>
        <a:lstStyle/>
        <a:p>
          <a:r>
            <a:rPr lang="uk-UA" dirty="0"/>
            <a:t>ЦСС</a:t>
          </a:r>
          <a:endParaRPr lang="ru-RU" strike="sngStrike" dirty="0"/>
        </a:p>
      </dgm:t>
    </dgm:pt>
    <dgm:pt modelId="{58F2518C-F243-4A7A-BB6C-C52421A3067E}" type="parTrans" cxnId="{ED0CEEA3-4B39-4A73-91D9-B1D29F1BE801}">
      <dgm:prSet/>
      <dgm:spPr/>
      <dgm:t>
        <a:bodyPr/>
        <a:lstStyle/>
        <a:p>
          <a:endParaRPr lang="ru-RU"/>
        </a:p>
      </dgm:t>
    </dgm:pt>
    <dgm:pt modelId="{4FA57F26-EC83-443F-9FB4-F649E3B7106F}" type="sibTrans" cxnId="{ED0CEEA3-4B39-4A73-91D9-B1D29F1BE801}">
      <dgm:prSet/>
      <dgm:spPr/>
      <dgm:t>
        <a:bodyPr/>
        <a:lstStyle/>
        <a:p>
          <a:endParaRPr lang="ru-RU"/>
        </a:p>
      </dgm:t>
    </dgm:pt>
    <dgm:pt modelId="{82FFB693-0E4A-4C41-BD25-1190DC1896E4}">
      <dgm:prSet/>
      <dgm:spPr/>
      <dgm:t>
        <a:bodyPr/>
        <a:lstStyle/>
        <a:p>
          <a:r>
            <a:rPr lang="ru-RU" dirty="0"/>
            <a:t>Центр </a:t>
          </a:r>
          <a:r>
            <a:rPr lang="uk-UA" noProof="0" dirty="0"/>
            <a:t>зайнятості</a:t>
          </a:r>
        </a:p>
      </dgm:t>
    </dgm:pt>
    <dgm:pt modelId="{7D03B486-EB69-4739-A547-0A19E13F4A55}" type="parTrans" cxnId="{A77D4500-6CF4-4E65-AF95-D3ACE9614897}">
      <dgm:prSet/>
      <dgm:spPr/>
      <dgm:t>
        <a:bodyPr/>
        <a:lstStyle/>
        <a:p>
          <a:endParaRPr lang="ru-RU"/>
        </a:p>
      </dgm:t>
    </dgm:pt>
    <dgm:pt modelId="{10867F85-C668-4820-B69E-231D9368754B}" type="sibTrans" cxnId="{A77D4500-6CF4-4E65-AF95-D3ACE9614897}">
      <dgm:prSet/>
      <dgm:spPr/>
      <dgm:t>
        <a:bodyPr/>
        <a:lstStyle/>
        <a:p>
          <a:endParaRPr lang="ru-RU"/>
        </a:p>
      </dgm:t>
    </dgm:pt>
    <dgm:pt modelId="{C2AD9B6D-8B6E-46C8-A733-E3E353977094}">
      <dgm:prSet/>
      <dgm:spPr/>
      <dgm:t>
        <a:bodyPr/>
        <a:lstStyle/>
        <a:p>
          <a:r>
            <a:rPr lang="ru-RU"/>
            <a:t>Управління освіти</a:t>
          </a:r>
          <a:endParaRPr lang="ru-RU" dirty="0"/>
        </a:p>
      </dgm:t>
    </dgm:pt>
    <dgm:pt modelId="{FC82C9F7-96A5-4B9D-B01B-05DE1CBB96E3}" type="parTrans" cxnId="{23A308CD-BA38-4F97-BB8F-6A8E2888CF12}">
      <dgm:prSet/>
      <dgm:spPr/>
      <dgm:t>
        <a:bodyPr/>
        <a:lstStyle/>
        <a:p>
          <a:endParaRPr lang="ru-RU"/>
        </a:p>
      </dgm:t>
    </dgm:pt>
    <dgm:pt modelId="{7BC694F2-D80F-43AB-89C0-7F8D41659C45}" type="sibTrans" cxnId="{23A308CD-BA38-4F97-BB8F-6A8E2888CF12}">
      <dgm:prSet/>
      <dgm:spPr/>
      <dgm:t>
        <a:bodyPr/>
        <a:lstStyle/>
        <a:p>
          <a:endParaRPr lang="ru-RU"/>
        </a:p>
      </dgm:t>
    </dgm:pt>
    <dgm:pt modelId="{05E62C94-D5D3-48A6-9C18-6620DB931F39}">
      <dgm:prSet/>
      <dgm:spPr/>
      <dgm:t>
        <a:bodyPr/>
        <a:lstStyle/>
        <a:p>
          <a:r>
            <a:rPr lang="ru-RU"/>
            <a:t>Охорона здоров</a:t>
          </a:r>
          <a:r>
            <a:rPr lang="en-US"/>
            <a:t>’</a:t>
          </a:r>
          <a:r>
            <a:rPr lang="uk-UA"/>
            <a:t>я</a:t>
          </a:r>
          <a:endParaRPr lang="ru-RU" dirty="0"/>
        </a:p>
      </dgm:t>
    </dgm:pt>
    <dgm:pt modelId="{F477EA26-D777-47C2-B08D-35C00C56E8C0}" type="parTrans" cxnId="{F1A9DF25-38FB-42A2-9B52-125ECF6E7095}">
      <dgm:prSet/>
      <dgm:spPr/>
      <dgm:t>
        <a:bodyPr/>
        <a:lstStyle/>
        <a:p>
          <a:endParaRPr lang="ru-RU"/>
        </a:p>
      </dgm:t>
    </dgm:pt>
    <dgm:pt modelId="{1478C33D-A787-449D-BBB3-3922431ED0E5}" type="sibTrans" cxnId="{F1A9DF25-38FB-42A2-9B52-125ECF6E7095}">
      <dgm:prSet/>
      <dgm:spPr/>
      <dgm:t>
        <a:bodyPr/>
        <a:lstStyle/>
        <a:p>
          <a:endParaRPr lang="ru-RU"/>
        </a:p>
      </dgm:t>
    </dgm:pt>
    <dgm:pt modelId="{097CA8A5-7206-4590-A9B4-9747A0A57967}">
      <dgm:prSet/>
      <dgm:spPr/>
      <dgm:t>
        <a:bodyPr/>
        <a:lstStyle/>
        <a:p>
          <a:r>
            <a:rPr lang="ru-RU"/>
            <a:t>Громадські організації</a:t>
          </a:r>
          <a:endParaRPr lang="ru-RU" dirty="0"/>
        </a:p>
      </dgm:t>
    </dgm:pt>
    <dgm:pt modelId="{4870AC65-421D-4D1C-9659-6A25C723CB34}" type="parTrans" cxnId="{B15A0DD7-1CC1-43B0-9C32-ED14BC7A4485}">
      <dgm:prSet/>
      <dgm:spPr/>
      <dgm:t>
        <a:bodyPr/>
        <a:lstStyle/>
        <a:p>
          <a:endParaRPr lang="ru-RU"/>
        </a:p>
      </dgm:t>
    </dgm:pt>
    <dgm:pt modelId="{5937094A-4C88-4025-96B7-12510EEA6F50}" type="sibTrans" cxnId="{B15A0DD7-1CC1-43B0-9C32-ED14BC7A4485}">
      <dgm:prSet/>
      <dgm:spPr/>
      <dgm:t>
        <a:bodyPr/>
        <a:lstStyle/>
        <a:p>
          <a:endParaRPr lang="ru-RU"/>
        </a:p>
      </dgm:t>
    </dgm:pt>
    <dgm:pt modelId="{FC457452-5CB8-4FCB-BCF9-7E417E1A6778}" type="pres">
      <dgm:prSet presAssocID="{69F7BA51-1E56-443A-9B75-36902A6D7FA5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584124D-9D99-4D31-A5E7-A57B9C149641}" type="pres">
      <dgm:prSet presAssocID="{69F7BA51-1E56-443A-9B75-36902A6D7FA5}" presName="cycle" presStyleCnt="0"/>
      <dgm:spPr/>
    </dgm:pt>
    <dgm:pt modelId="{9E4BC5CE-0E48-4A85-B9FC-41E6A10E47F2}" type="pres">
      <dgm:prSet presAssocID="{D535133D-CDAE-4293-9DD5-BA3BBA635995}" presName="nodeFirstNode" presStyleLbl="node1" presStyleIdx="0" presStyleCnt="1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FD6F820-534F-4DD6-AEC6-ED2AE29C4136}" type="pres">
      <dgm:prSet presAssocID="{63122708-DF45-4D8D-AA29-3385404E80B1}" presName="sibTransFirstNode" presStyleLbl="bgShp" presStyleIdx="0" presStyleCnt="1"/>
      <dgm:spPr/>
      <dgm:t>
        <a:bodyPr/>
        <a:lstStyle/>
        <a:p>
          <a:endParaRPr lang="ru-RU"/>
        </a:p>
      </dgm:t>
    </dgm:pt>
    <dgm:pt modelId="{709A3E25-EF3A-4D9F-8910-7BD03B21CDA3}" type="pres">
      <dgm:prSet presAssocID="{097CA8A5-7206-4590-A9B4-9747A0A57967}" presName="nodeFollowingNodes" presStyleLbl="node1" presStyleIdx="1" presStyleCnt="11" custRadScaleRad="100566" custRadScaleInc="1992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739BA8E-0E43-46AC-B469-0C06607EB1ED}" type="pres">
      <dgm:prSet presAssocID="{849B4BD8-7D89-43C9-97F4-9623D4E04D20}" presName="nodeFollowingNodes" presStyleLbl="node1" presStyleIdx="2" presStyleCnt="1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CDDF84F-5394-4AF4-96F4-2AF1A80F4E1D}" type="pres">
      <dgm:prSet presAssocID="{66CA5C23-BC0C-48DC-AE0A-9CC20EEDEA6F}" presName="nodeFollowingNodes" presStyleLbl="node1" presStyleIdx="3" presStyleCnt="1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F7C898A-D6B6-418B-9375-C2E8A84210D2}" type="pres">
      <dgm:prSet presAssocID="{05E62C94-D5D3-48A6-9C18-6620DB931F39}" presName="nodeFollowingNodes" presStyleLbl="node1" presStyleIdx="4" presStyleCnt="1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3D33969-4349-4108-897A-430B48D468BA}" type="pres">
      <dgm:prSet presAssocID="{C2AD9B6D-8B6E-46C8-A733-E3E353977094}" presName="nodeFollowingNodes" presStyleLbl="node1" presStyleIdx="5" presStyleCnt="1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EBEFF90-A9D8-4C92-B333-55B78AD7C53F}" type="pres">
      <dgm:prSet presAssocID="{82FFB693-0E4A-4C41-BD25-1190DC1896E4}" presName="nodeFollowingNodes" presStyleLbl="node1" presStyleIdx="6" presStyleCnt="1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C9B3BCF-6CE9-43B3-B82F-BC315C92C543}" type="pres">
      <dgm:prSet presAssocID="{52D82BB7-2AB5-4EB9-ACAE-47E86DDC7013}" presName="nodeFollowingNodes" presStyleLbl="node1" presStyleIdx="7" presStyleCnt="1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EF5C2D4-7B2E-4711-A668-25AB4F8F8495}" type="pres">
      <dgm:prSet presAssocID="{C4385970-E0FD-4154-8433-2E4952F9C4BC}" presName="nodeFollowingNodes" presStyleLbl="node1" presStyleIdx="8" presStyleCnt="1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1A2C94D-18B5-4525-996F-2FEFB503A90C}" type="pres">
      <dgm:prSet presAssocID="{734840AB-1567-417E-8F66-773013D9D7C9}" presName="nodeFollowingNodes" presStyleLbl="node1" presStyleIdx="9" presStyleCnt="1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9FE57D0-1C3B-4EB6-A5D1-65B659A9BB3D}" type="pres">
      <dgm:prSet presAssocID="{3006B64A-03BA-447B-8FEB-CF49BC1B14CB}" presName="nodeFollowingNodes" presStyleLbl="node1" presStyleIdx="10" presStyleCnt="11" custRadScaleRad="97520" custRadScaleInc="-1228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23A308CD-BA38-4F97-BB8F-6A8E2888CF12}" srcId="{69F7BA51-1E56-443A-9B75-36902A6D7FA5}" destId="{C2AD9B6D-8B6E-46C8-A733-E3E353977094}" srcOrd="5" destOrd="0" parTransId="{FC82C9F7-96A5-4B9D-B01B-05DE1CBB96E3}" sibTransId="{7BC694F2-D80F-43AB-89C0-7F8D41659C45}"/>
    <dgm:cxn modelId="{F2E6ED23-4736-4834-BD20-7ACF1C294E8B}" type="presOf" srcId="{097CA8A5-7206-4590-A9B4-9747A0A57967}" destId="{709A3E25-EF3A-4D9F-8910-7BD03B21CDA3}" srcOrd="0" destOrd="0" presId="urn:microsoft.com/office/officeart/2005/8/layout/cycle3"/>
    <dgm:cxn modelId="{61F45F29-2279-4E7E-9DE0-C8E5BDC67132}" type="presOf" srcId="{D535133D-CDAE-4293-9DD5-BA3BBA635995}" destId="{9E4BC5CE-0E48-4A85-B9FC-41E6A10E47F2}" srcOrd="0" destOrd="0" presId="urn:microsoft.com/office/officeart/2005/8/layout/cycle3"/>
    <dgm:cxn modelId="{DD31A7C2-6E45-4DD3-8207-F5769662121C}" srcId="{69F7BA51-1E56-443A-9B75-36902A6D7FA5}" destId="{3006B64A-03BA-447B-8FEB-CF49BC1B14CB}" srcOrd="10" destOrd="0" parTransId="{E293AB8F-8113-4A9D-93E3-ACC906E090F8}" sibTransId="{1600F530-B3BD-49E8-ACD1-856A4045201F}"/>
    <dgm:cxn modelId="{6C26A365-9FE0-4325-8FE5-A9217AA119EB}" srcId="{69F7BA51-1E56-443A-9B75-36902A6D7FA5}" destId="{C4385970-E0FD-4154-8433-2E4952F9C4BC}" srcOrd="8" destOrd="0" parTransId="{0F93C994-EAE8-4606-8E81-08E1215FC849}" sibTransId="{2FDB0F9C-0AFF-478A-94CF-90DFCD134563}"/>
    <dgm:cxn modelId="{B5809E95-D434-48CC-BCEA-85CB723E3887}" type="presOf" srcId="{63122708-DF45-4D8D-AA29-3385404E80B1}" destId="{1FD6F820-534F-4DD6-AEC6-ED2AE29C4136}" srcOrd="0" destOrd="0" presId="urn:microsoft.com/office/officeart/2005/8/layout/cycle3"/>
    <dgm:cxn modelId="{210521EF-27E6-47CE-AE4A-1FA814CD55A6}" type="presOf" srcId="{05E62C94-D5D3-48A6-9C18-6620DB931F39}" destId="{DF7C898A-D6B6-418B-9375-C2E8A84210D2}" srcOrd="0" destOrd="0" presId="urn:microsoft.com/office/officeart/2005/8/layout/cycle3"/>
    <dgm:cxn modelId="{A77D4500-6CF4-4E65-AF95-D3ACE9614897}" srcId="{69F7BA51-1E56-443A-9B75-36902A6D7FA5}" destId="{82FFB693-0E4A-4C41-BD25-1190DC1896E4}" srcOrd="6" destOrd="0" parTransId="{7D03B486-EB69-4739-A547-0A19E13F4A55}" sibTransId="{10867F85-C668-4820-B69E-231D9368754B}"/>
    <dgm:cxn modelId="{F1A9DF25-38FB-42A2-9B52-125ECF6E7095}" srcId="{69F7BA51-1E56-443A-9B75-36902A6D7FA5}" destId="{05E62C94-D5D3-48A6-9C18-6620DB931F39}" srcOrd="4" destOrd="0" parTransId="{F477EA26-D777-47C2-B08D-35C00C56E8C0}" sibTransId="{1478C33D-A787-449D-BBB3-3922431ED0E5}"/>
    <dgm:cxn modelId="{93A4B481-B7DD-45C2-95FB-A130AFA1BC03}" type="presOf" srcId="{69F7BA51-1E56-443A-9B75-36902A6D7FA5}" destId="{FC457452-5CB8-4FCB-BCF9-7E417E1A6778}" srcOrd="0" destOrd="0" presId="urn:microsoft.com/office/officeart/2005/8/layout/cycle3"/>
    <dgm:cxn modelId="{5887B6A4-ADD8-48FB-A722-49E78A6E7E98}" type="presOf" srcId="{82FFB693-0E4A-4C41-BD25-1190DC1896E4}" destId="{AEBEFF90-A9D8-4C92-B333-55B78AD7C53F}" srcOrd="0" destOrd="0" presId="urn:microsoft.com/office/officeart/2005/8/layout/cycle3"/>
    <dgm:cxn modelId="{3BAF739B-3BE7-4160-B3D3-F97D02C878A5}" type="presOf" srcId="{C2AD9B6D-8B6E-46C8-A733-E3E353977094}" destId="{A3D33969-4349-4108-897A-430B48D468BA}" srcOrd="0" destOrd="0" presId="urn:microsoft.com/office/officeart/2005/8/layout/cycle3"/>
    <dgm:cxn modelId="{78061895-D5C4-4711-A8A6-C7E1D88079A2}" srcId="{69F7BA51-1E56-443A-9B75-36902A6D7FA5}" destId="{52D82BB7-2AB5-4EB9-ACAE-47E86DDC7013}" srcOrd="7" destOrd="0" parTransId="{84EA2E99-E6FB-4068-9F9A-579D08C1B262}" sibTransId="{9921A51D-E25B-48E7-BC6E-B2F6C1256F73}"/>
    <dgm:cxn modelId="{F19E368E-B5A3-47D7-92CD-F66026C2AEC3}" srcId="{69F7BA51-1E56-443A-9B75-36902A6D7FA5}" destId="{D535133D-CDAE-4293-9DD5-BA3BBA635995}" srcOrd="0" destOrd="0" parTransId="{356E96BA-90CF-41B0-B014-161E267B3C6E}" sibTransId="{63122708-DF45-4D8D-AA29-3385404E80B1}"/>
    <dgm:cxn modelId="{6BE69D3F-0DD1-428E-B9CE-49BC2A9205C1}" type="presOf" srcId="{52D82BB7-2AB5-4EB9-ACAE-47E86DDC7013}" destId="{9C9B3BCF-6CE9-43B3-B82F-BC315C92C543}" srcOrd="0" destOrd="0" presId="urn:microsoft.com/office/officeart/2005/8/layout/cycle3"/>
    <dgm:cxn modelId="{A7CF18F1-2B2F-480F-A9DD-B3C0970A9EEA}" type="presOf" srcId="{3006B64A-03BA-447B-8FEB-CF49BC1B14CB}" destId="{59FE57D0-1C3B-4EB6-A5D1-65B659A9BB3D}" srcOrd="0" destOrd="0" presId="urn:microsoft.com/office/officeart/2005/8/layout/cycle3"/>
    <dgm:cxn modelId="{ED0CEEA3-4B39-4A73-91D9-B1D29F1BE801}" srcId="{69F7BA51-1E56-443A-9B75-36902A6D7FA5}" destId="{849B4BD8-7D89-43C9-97F4-9623D4E04D20}" srcOrd="2" destOrd="0" parTransId="{58F2518C-F243-4A7A-BB6C-C52421A3067E}" sibTransId="{4FA57F26-EC83-443F-9FB4-F649E3B7106F}"/>
    <dgm:cxn modelId="{3F795282-2068-4561-92A9-9E243EDB5E7B}" type="presOf" srcId="{C4385970-E0FD-4154-8433-2E4952F9C4BC}" destId="{DEF5C2D4-7B2E-4711-A668-25AB4F8F8495}" srcOrd="0" destOrd="0" presId="urn:microsoft.com/office/officeart/2005/8/layout/cycle3"/>
    <dgm:cxn modelId="{20C211C1-1C1D-4448-A04D-F2B84B1FB8C9}" type="presOf" srcId="{849B4BD8-7D89-43C9-97F4-9623D4E04D20}" destId="{5739BA8E-0E43-46AC-B469-0C06607EB1ED}" srcOrd="0" destOrd="0" presId="urn:microsoft.com/office/officeart/2005/8/layout/cycle3"/>
    <dgm:cxn modelId="{FC10F61C-EAE0-4CC3-B810-7E8978FC1CB9}" srcId="{69F7BA51-1E56-443A-9B75-36902A6D7FA5}" destId="{66CA5C23-BC0C-48DC-AE0A-9CC20EEDEA6F}" srcOrd="3" destOrd="0" parTransId="{4088B081-078D-4F8F-8E59-CA82888092BA}" sibTransId="{B27B08AA-5F79-4FB5-99B6-CB033C283291}"/>
    <dgm:cxn modelId="{B15A0DD7-1CC1-43B0-9C32-ED14BC7A4485}" srcId="{69F7BA51-1E56-443A-9B75-36902A6D7FA5}" destId="{097CA8A5-7206-4590-A9B4-9747A0A57967}" srcOrd="1" destOrd="0" parTransId="{4870AC65-421D-4D1C-9659-6A25C723CB34}" sibTransId="{5937094A-4C88-4025-96B7-12510EEA6F50}"/>
    <dgm:cxn modelId="{26A86FEB-11AE-415F-AAF1-95CF498E1FCD}" type="presOf" srcId="{734840AB-1567-417E-8F66-773013D9D7C9}" destId="{41A2C94D-18B5-4525-996F-2FEFB503A90C}" srcOrd="0" destOrd="0" presId="urn:microsoft.com/office/officeart/2005/8/layout/cycle3"/>
    <dgm:cxn modelId="{5B3C5DC5-9BE3-4C94-A04A-82F8FD01F5B1}" srcId="{69F7BA51-1E56-443A-9B75-36902A6D7FA5}" destId="{734840AB-1567-417E-8F66-773013D9D7C9}" srcOrd="9" destOrd="0" parTransId="{5AFFFBBD-727F-4A60-94EB-2F42C87B0FE8}" sibTransId="{B9C1B0C2-BB08-4035-B096-1C83925C55FD}"/>
    <dgm:cxn modelId="{C4D138EE-4A38-4FF8-BCFE-C16A4D7AD1E2}" type="presOf" srcId="{66CA5C23-BC0C-48DC-AE0A-9CC20EEDEA6F}" destId="{8CDDF84F-5394-4AF4-96F4-2AF1A80F4E1D}" srcOrd="0" destOrd="0" presId="urn:microsoft.com/office/officeart/2005/8/layout/cycle3"/>
    <dgm:cxn modelId="{C5AFB5EB-6F30-4D12-ABCE-02497023C032}" type="presParOf" srcId="{FC457452-5CB8-4FCB-BCF9-7E417E1A6778}" destId="{5584124D-9D99-4D31-A5E7-A57B9C149641}" srcOrd="0" destOrd="0" presId="urn:microsoft.com/office/officeart/2005/8/layout/cycle3"/>
    <dgm:cxn modelId="{59FD9414-1A3B-45FA-8567-550314EEFD33}" type="presParOf" srcId="{5584124D-9D99-4D31-A5E7-A57B9C149641}" destId="{9E4BC5CE-0E48-4A85-B9FC-41E6A10E47F2}" srcOrd="0" destOrd="0" presId="urn:microsoft.com/office/officeart/2005/8/layout/cycle3"/>
    <dgm:cxn modelId="{2728BB34-8A41-437D-9DC5-A3C1CA267886}" type="presParOf" srcId="{5584124D-9D99-4D31-A5E7-A57B9C149641}" destId="{1FD6F820-534F-4DD6-AEC6-ED2AE29C4136}" srcOrd="1" destOrd="0" presId="urn:microsoft.com/office/officeart/2005/8/layout/cycle3"/>
    <dgm:cxn modelId="{B09722B8-02AF-4961-9666-8E92103E04FC}" type="presParOf" srcId="{5584124D-9D99-4D31-A5E7-A57B9C149641}" destId="{709A3E25-EF3A-4D9F-8910-7BD03B21CDA3}" srcOrd="2" destOrd="0" presId="urn:microsoft.com/office/officeart/2005/8/layout/cycle3"/>
    <dgm:cxn modelId="{7A9C00D2-B2D5-42E3-81C2-B27EC7E98B15}" type="presParOf" srcId="{5584124D-9D99-4D31-A5E7-A57B9C149641}" destId="{5739BA8E-0E43-46AC-B469-0C06607EB1ED}" srcOrd="3" destOrd="0" presId="urn:microsoft.com/office/officeart/2005/8/layout/cycle3"/>
    <dgm:cxn modelId="{FA0A8B1F-BB86-47F9-93D7-C57CAA645A3C}" type="presParOf" srcId="{5584124D-9D99-4D31-A5E7-A57B9C149641}" destId="{8CDDF84F-5394-4AF4-96F4-2AF1A80F4E1D}" srcOrd="4" destOrd="0" presId="urn:microsoft.com/office/officeart/2005/8/layout/cycle3"/>
    <dgm:cxn modelId="{8107DCFC-DC17-441D-BA18-6741E81994D8}" type="presParOf" srcId="{5584124D-9D99-4D31-A5E7-A57B9C149641}" destId="{DF7C898A-D6B6-418B-9375-C2E8A84210D2}" srcOrd="5" destOrd="0" presId="urn:microsoft.com/office/officeart/2005/8/layout/cycle3"/>
    <dgm:cxn modelId="{F95D2727-2D7F-4C96-AC43-31A485D9B0B2}" type="presParOf" srcId="{5584124D-9D99-4D31-A5E7-A57B9C149641}" destId="{A3D33969-4349-4108-897A-430B48D468BA}" srcOrd="6" destOrd="0" presId="urn:microsoft.com/office/officeart/2005/8/layout/cycle3"/>
    <dgm:cxn modelId="{82895E7F-CB7D-40EF-8CF6-73D09D5DAEE5}" type="presParOf" srcId="{5584124D-9D99-4D31-A5E7-A57B9C149641}" destId="{AEBEFF90-A9D8-4C92-B333-55B78AD7C53F}" srcOrd="7" destOrd="0" presId="urn:microsoft.com/office/officeart/2005/8/layout/cycle3"/>
    <dgm:cxn modelId="{46FF3AA2-5A27-4D85-B7D4-56992C8B2CF8}" type="presParOf" srcId="{5584124D-9D99-4D31-A5E7-A57B9C149641}" destId="{9C9B3BCF-6CE9-43B3-B82F-BC315C92C543}" srcOrd="8" destOrd="0" presId="urn:microsoft.com/office/officeart/2005/8/layout/cycle3"/>
    <dgm:cxn modelId="{41ABE8EB-66C1-473F-BAC9-53AE91BD2DDE}" type="presParOf" srcId="{5584124D-9D99-4D31-A5E7-A57B9C149641}" destId="{DEF5C2D4-7B2E-4711-A668-25AB4F8F8495}" srcOrd="9" destOrd="0" presId="urn:microsoft.com/office/officeart/2005/8/layout/cycle3"/>
    <dgm:cxn modelId="{9F175BEB-9E78-4CB5-886A-15578CF05D97}" type="presParOf" srcId="{5584124D-9D99-4D31-A5E7-A57B9C149641}" destId="{41A2C94D-18B5-4525-996F-2FEFB503A90C}" srcOrd="10" destOrd="0" presId="urn:microsoft.com/office/officeart/2005/8/layout/cycle3"/>
    <dgm:cxn modelId="{DFC7D411-2200-4807-9BF5-ACF7AD0EAE39}" type="presParOf" srcId="{5584124D-9D99-4D31-A5E7-A57B9C149641}" destId="{59FE57D0-1C3B-4EB6-A5D1-65B659A9BB3D}" srcOrd="11" destOrd="0" presId="urn:microsoft.com/office/officeart/2005/8/layout/cycle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3">
  <dgm:title val=""/>
  <dgm:desc val=""/>
  <dgm:catLst>
    <dgm:cat type="cycle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ch" ptType="node" func="cnt" op="equ" val="2">
        <dgm:alg type="composite">
          <dgm:param type="ar" val="0.9"/>
        </dgm:alg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  <dgm:constr type="ctrX" for="ch" forName="node1" refType="w" fact="0.5"/>
          <dgm:constr type="t" for="ch" forName="node1"/>
          <dgm:constr type="w" for="ch" forName="node1" refType="w" fact="0.8"/>
          <dgm:constr type="h" for="ch" forName="node1" refType="w" refFor="ch" refForName="node1" fact="0.5"/>
          <dgm:constr type="ctrX" for="ch" forName="sibTrans" refType="w" fact="0.5"/>
          <dgm:constr type="t" for="ch" forName="sibTrans"/>
          <dgm:constr type="w" for="ch" forName="sibTrans" refType="w" fact="0.8"/>
          <dgm:constr type="h" for="ch" forName="sibTrans" refType="w" refFor="ch" refForName="node1" fact="0.5"/>
          <dgm:constr type="userA" for="ch" forName="sibTrans" refType="w" fact="1.07"/>
          <dgm:constr type="ctrX" for="ch" forName="node2" refType="w" fact="0.5"/>
          <dgm:constr type="b" for="ch" forName="node2" refType="h"/>
          <dgm:constr type="w" for="ch" forName="node2" refType="w" fact="0.8"/>
          <dgm:constr type="h" for="ch" forName="node2" refType="w" refFor="ch" refForName="node1" fact="0.5"/>
          <dgm:constr type="l" for="ch" forName="sp1"/>
          <dgm:constr type="t" for="ch" forName="sp1" refType="h" fact="0.5"/>
          <dgm:constr type="w" for="ch" forName="sp1" val="1"/>
          <dgm:constr type="h" for="ch" forName="sp1" val="1"/>
          <dgm:constr type="r" for="ch" forName="sp2" refType="w"/>
          <dgm:constr type="t" for="ch" forName="sp2" refType="h" fact="0.5"/>
          <dgm:constr type="w" for="ch" forName="sp2" val="1"/>
          <dgm:constr type="h" for="ch" forName="sp2" val="1"/>
        </dgm:constrLst>
        <dgm:ruleLst/>
      </dgm:if>
      <dgm:else name="Name3">
        <dgm:alg type="composite"/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</dgm:constrLst>
        <dgm:ruleLst/>
      </dgm:else>
    </dgm:choose>
    <dgm:choose name="Name4">
      <dgm:if name="Name5" axis="ch" ptType="node" func="cnt" op="equ" val="2">
        <dgm:layoutNode name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ibTrans" styleLbl="bgShp">
          <dgm:choose name="Name6">
            <dgm:if name="Name7" func="var" arg="dir" op="equ" val="norm">
              <dgm:alg type="conn">
                <dgm:param type="connRout" val="longCurve"/>
                <dgm:param type="begPts" val="midR"/>
                <dgm:param type="endPts" val="midL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 fact="-1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if>
            <dgm:else name="Name8">
              <dgm:alg type="conn">
                <dgm:param type="connRout" val="longCurve"/>
                <dgm:param type="begPts" val="midL"/>
                <dgm:param type="endPts" val="midR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else>
          </dgm:choose>
          <dgm:ruleLst/>
        </dgm:layoutNode>
        <dgm:layoutNode name="node2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p1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p2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if>
      <dgm:else name="Name9">
        <dgm:layoutNode name="cycle">
          <dgm:choose name="Name10">
            <dgm:if name="Name11" func="var" arg="dir" op="equ" val="norm">
              <dgm:alg type="cycle">
                <dgm:param type="stAng" val="0"/>
                <dgm:param type="spanAng" val="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 fact="-1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if>
            <dgm:else name="Name12">
              <dgm:alg type="cycle">
                <dgm:param type="stAng" val="0"/>
                <dgm:param type="spanAng" val="-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else>
          </dgm:choose>
          <dgm:ruleLst/>
          <dgm:forEach name="nodesFirstNodeForEach" axis="ch" ptType="node" cnt="1">
            <dgm:layoutNode name="nodeFirstNode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forEach name="sibTransForEach" axis="followSib" ptType="sibTrans" cnt="1">
              <dgm:layoutNode name="sibTransFirstNode" styleLbl="bgShp">
                <dgm:choose name="Name13">
                  <dgm:if name="Name14" func="var" arg="dir" op="equ" val="norm">
                    <dgm:alg type="conn">
                      <dgm:param type="connRout" val="longCurve"/>
                      <dgm:param type="begPts" val="midR"/>
                      <dgm:param type="endPts" val="midL"/>
                      <dgm:param type="dstNode" val="nodeFirstNode"/>
                    </dgm:alg>
                  </dgm:if>
                  <dgm:else name="Name15">
                    <dgm:alg type="conn">
                      <dgm:param type="connRout" val="longCurve"/>
                      <dgm:param type="begPts" val="midL"/>
                      <dgm:param type="endPts" val="midR"/>
                      <dgm:param type="dstNode" val="nodeFirstNode"/>
                    </dgm:alg>
                  </dgm:else>
                </dgm:choose>
                <dgm:shape xmlns:r="http://schemas.openxmlformats.org/officeDocument/2006/relationships" type="conn" r:blip="" zOrderOff="-2">
                  <dgm:adjLst/>
                </dgm:shape>
                <dgm:presOf axis="self"/>
                <dgm:choose name="Name16">
                  <dgm:if name="Name17" axis="par ch" ptType="doc node" func="cnt" op="equ" val="3">
                    <dgm:constrLst>
                      <dgm:constr type="userA"/>
                      <dgm:constr type="diam" refType="userA" fact="1.01"/>
                      <dgm:constr type="begPad" refType="connDist" fact="-0.2"/>
                      <dgm:constr type="endPad" refType="connDist" fact="0.05"/>
                    </dgm:constrLst>
                  </dgm:if>
                  <dgm:if name="Name18" axis="par ch" ptType="doc node" func="cnt" op="equ" val="4">
                    <dgm:constrLst>
                      <dgm:constr type="userA"/>
                      <dgm:constr type="diam" refType="userA" fact="1.26"/>
                      <dgm:constr type="begPad" refType="connDist" fact="-0.2"/>
                      <dgm:constr type="endPad" refType="connDist" fact="0.05"/>
                    </dgm:constrLst>
                  </dgm:if>
                  <dgm:if name="Name19" axis="par ch" ptType="doc node" func="cnt" op="equ" val="5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if>
                  <dgm:if name="Name20" axis="par ch" ptType="doc node" func="cnt" op="equ" val="6">
                    <dgm:constrLst>
                      <dgm:constr type="userA"/>
                      <dgm:constr type="diam" refType="userA" fact="1.1"/>
                      <dgm:constr type="begPad" refType="connDist" fact="-0.2"/>
                      <dgm:constr type="endPad" refType="connDist" fact="0.05"/>
                    </dgm:constrLst>
                  </dgm:if>
                  <dgm:else name="Name21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else>
                </dgm:choose>
                <dgm:ruleLst/>
              </dgm:layoutNode>
            </dgm:forEach>
          </dgm:forEach>
          <dgm:forEach name="followingNodesForEach" axis="ch" ptType="node" st="2">
            <dgm:layoutNode name="nodeFollowingNodes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forEach>
        </dgm:layoutNode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86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042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86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noProof="0"/>
              <a:t>Образец текста</a:t>
            </a:r>
          </a:p>
          <a:p>
            <a:pPr lvl="1"/>
            <a:r>
              <a:rPr lang="ru-RU" noProof="0"/>
              <a:t>Второй уровень</a:t>
            </a:r>
          </a:p>
          <a:p>
            <a:pPr lvl="2"/>
            <a:r>
              <a:rPr lang="ru-RU" noProof="0"/>
              <a:t>Третий уровень</a:t>
            </a:r>
          </a:p>
          <a:p>
            <a:pPr lvl="3"/>
            <a:r>
              <a:rPr lang="ru-RU" noProof="0"/>
              <a:t>Четвертый уровень</a:t>
            </a:r>
          </a:p>
          <a:p>
            <a:pPr lvl="4"/>
            <a:r>
              <a:rPr lang="ru-RU" noProof="0"/>
              <a:t>Пятый уровень</a:t>
            </a:r>
          </a:p>
        </p:txBody>
      </p:sp>
      <p:sp>
        <p:nvSpPr>
          <p:cNvPr id="286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86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61C079FC-5D55-45A3-8297-17310E42F48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211774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1443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/>
          </a:p>
        </p:txBody>
      </p:sp>
      <p:sp>
        <p:nvSpPr>
          <p:cNvPr id="104452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522B43AD-539E-4C60-A7CD-B6043F9299BA}" type="slidenum">
              <a:rPr lang="ru-RU" smtClean="0">
                <a:latin typeface="Arial" pitchFamily="34" charset="0"/>
              </a:rPr>
              <a:pPr>
                <a:defRPr/>
              </a:pPr>
              <a:t>15</a:t>
            </a:fld>
            <a:endParaRPr lang="ru-RU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5677566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1443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dirty="0"/>
          </a:p>
        </p:txBody>
      </p:sp>
      <p:sp>
        <p:nvSpPr>
          <p:cNvPr id="104452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522B43AD-539E-4C60-A7CD-B6043F9299BA}" type="slidenum">
              <a:rPr lang="ru-RU" smtClean="0">
                <a:latin typeface="Arial" pitchFamily="34" charset="0"/>
              </a:rPr>
              <a:pPr>
                <a:defRPr/>
              </a:pPr>
              <a:t>16</a:t>
            </a:fld>
            <a:endParaRPr lang="ru-RU" dirty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5677566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597D816-26C0-44C3-9B57-54E2476BEC55}" type="slidenum">
              <a:rPr lang="en-US" smtClean="0"/>
              <a:pPr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557858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597D816-26C0-44C3-9B57-54E2476BEC55}" type="slidenum">
              <a:rPr lang="en-US" smtClean="0"/>
              <a:pPr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001446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597D816-26C0-44C3-9B57-54E2476BEC55}" type="slidenum">
              <a:rPr lang="en-US" smtClean="0"/>
              <a:pPr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956279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597D816-26C0-44C3-9B57-54E2476BEC55}" type="slidenum">
              <a:rPr lang="en-US" smtClean="0"/>
              <a:pPr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3545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597D816-26C0-44C3-9B57-54E2476BEC55}" type="slidenum">
              <a:rPr lang="en-US" smtClean="0"/>
              <a:pPr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14496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597D816-26C0-44C3-9B57-54E2476BEC55}" type="slidenum">
              <a:rPr lang="en-US" smtClean="0"/>
              <a:pPr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88548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 cstate="email">
              <a:alphaModFix amt="43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25" name="Подзаголовок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/>
              <a:t>Образец подзаголовка</a:t>
            </a:r>
            <a:endParaRPr kumimoji="0" lang="en-US"/>
          </a:p>
        </p:txBody>
      </p:sp>
      <p:sp>
        <p:nvSpPr>
          <p:cNvPr id="31" name="Дата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fld id="{C942DDCB-F365-48C1-997A-8281F71759D2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DAF8D5C-6A9C-455D-A024-30C0C6B5A046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pPr>
              <a:defRPr/>
            </a:pPr>
            <a:fld id="{F461D341-0818-4ADE-912E-297D07F1024D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037C4E1-CE70-4B6F-A11A-8E8EA6630DC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3200750-66A7-4F48-814C-43A6C07B3B73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/>
          <a:p>
            <a:pPr>
              <a:defRPr/>
            </a:pPr>
            <a:fld id="{2FFC3A12-4F18-4DD6-9E51-6B9927839BAD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3258E6D-4907-4402-9942-E89444FA7178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C66133F-E7CB-401C-9B78-D501FF0FEE2B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826023D-7A1C-430C-A069-BBFDC06AA0C0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DF8A1DF-EA6B-4E2E-9E6E-DBCD60E47BB1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3DDC02B-619A-4126-865A-49D18C530ADF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6C5004E-AAB0-4C7C-AA02-F4783C803EA3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10" name="Рисунок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/>
              <a:t>Вставка рисунка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4" cstate="email">
              <a:alphaModFix amt="43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1" name="Текст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/>
              <a:t>Образец текста</a:t>
            </a:r>
          </a:p>
          <a:p>
            <a:pPr lvl="1" eaLnBrk="1" latinLnBrk="0" hangingPunct="1"/>
            <a:r>
              <a:rPr kumimoji="0" lang="ru-RU"/>
              <a:t>Второй уровень</a:t>
            </a:r>
          </a:p>
          <a:p>
            <a:pPr lvl="2" eaLnBrk="1" latinLnBrk="0" hangingPunct="1"/>
            <a:r>
              <a:rPr kumimoji="0" lang="ru-RU"/>
              <a:t>Третий уровень</a:t>
            </a:r>
          </a:p>
          <a:p>
            <a:pPr lvl="3" eaLnBrk="1" latinLnBrk="0" hangingPunct="1"/>
            <a:r>
              <a:rPr kumimoji="0" lang="ru-RU"/>
              <a:t>Четвертый уровень</a:t>
            </a:r>
          </a:p>
          <a:p>
            <a:pPr lvl="4" eaLnBrk="1" latinLnBrk="0" hangingPunct="1"/>
            <a:r>
              <a:rPr kumimoji="0" lang="ru-RU"/>
              <a:t>Пятый уровень</a:t>
            </a:r>
            <a:endParaRPr kumimoji="0" lang="en-US"/>
          </a:p>
        </p:txBody>
      </p:sp>
      <p:sp>
        <p:nvSpPr>
          <p:cNvPr id="27" name="Дата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pPr>
              <a:defRPr/>
            </a:pPr>
            <a:fld id="{29C5709C-140A-475A-81D9-5E0F258DDAE4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10" r:id="rId1"/>
    <p:sldLayoutId id="2147484011" r:id="rId2"/>
    <p:sldLayoutId id="2147484012" r:id="rId3"/>
    <p:sldLayoutId id="2147484013" r:id="rId4"/>
    <p:sldLayoutId id="2147484014" r:id="rId5"/>
    <p:sldLayoutId id="2147484015" r:id="rId6"/>
    <p:sldLayoutId id="2147484016" r:id="rId7"/>
    <p:sldLayoutId id="2147484017" r:id="rId8"/>
    <p:sldLayoutId id="2147484018" r:id="rId9"/>
    <p:sldLayoutId id="2147484019" r:id="rId10"/>
    <p:sldLayoutId id="2147484020" r:id="rId11"/>
    <p:sldLayoutId id="2147484021" r:id="rId12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7" Type="http://schemas.openxmlformats.org/officeDocument/2006/relationships/image" Target="../media/image19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6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hyperlink" Target="https://data.gov.ua/" TargetMode="Externa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7" Type="http://schemas.microsoft.com/office/2007/relationships/hdphoto" Target="../media/hdphoto4.wdp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png"/><Relationship Id="rId5" Type="http://schemas.microsoft.com/office/2007/relationships/hdphoto" Target="../media/hdphoto3.wdp"/><Relationship Id="rId4" Type="http://schemas.openxmlformats.org/officeDocument/2006/relationships/image" Target="../media/image22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7" Type="http://schemas.openxmlformats.org/officeDocument/2006/relationships/image" Target="../media/image28.tif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7.tiff"/><Relationship Id="rId5" Type="http://schemas.openxmlformats.org/officeDocument/2006/relationships/image" Target="../media/image26.tiff"/><Relationship Id="rId4" Type="http://schemas.microsoft.com/office/2007/relationships/hdphoto" Target="../media/hdphoto5.wdp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7" Type="http://schemas.openxmlformats.org/officeDocument/2006/relationships/image" Target="../media/image31.tif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0.tiff"/><Relationship Id="rId5" Type="http://schemas.openxmlformats.org/officeDocument/2006/relationships/image" Target="../media/image29.tiff"/><Relationship Id="rId4" Type="http://schemas.microsoft.com/office/2007/relationships/hdphoto" Target="../media/hdphoto5.wdp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7" Type="http://schemas.openxmlformats.org/officeDocument/2006/relationships/image" Target="../media/image34.tif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3.tiff"/><Relationship Id="rId5" Type="http://schemas.openxmlformats.org/officeDocument/2006/relationships/image" Target="../media/image32.tiff"/><Relationship Id="rId4" Type="http://schemas.microsoft.com/office/2007/relationships/hdphoto" Target="../media/hdphoto5.wdp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7" Type="http://schemas.openxmlformats.org/officeDocument/2006/relationships/image" Target="../media/image38.tif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7.tiff"/><Relationship Id="rId5" Type="http://schemas.openxmlformats.org/officeDocument/2006/relationships/image" Target="../media/image36.tiff"/><Relationship Id="rId4" Type="http://schemas.microsoft.com/office/2007/relationships/hdphoto" Target="../media/hdphoto5.wdp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7" Type="http://schemas.openxmlformats.org/officeDocument/2006/relationships/image" Target="../media/image41.tif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0.tiff"/><Relationship Id="rId5" Type="http://schemas.openxmlformats.org/officeDocument/2006/relationships/image" Target="../media/image39.tiff"/><Relationship Id="rId4" Type="http://schemas.microsoft.com/office/2007/relationships/hdphoto" Target="../media/hdphoto5.wdp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7" Type="http://schemas.openxmlformats.org/officeDocument/2006/relationships/image" Target="../media/image44.tif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3.tiff"/><Relationship Id="rId5" Type="http://schemas.openxmlformats.org/officeDocument/2006/relationships/image" Target="../media/image42.tiff"/><Relationship Id="rId4" Type="http://schemas.microsoft.com/office/2007/relationships/hdphoto" Target="../media/hdphoto5.wdp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48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5">
            <a:extLst>
              <a:ext uri="{FF2B5EF4-FFF2-40B4-BE49-F238E27FC236}">
                <a16:creationId xmlns="" xmlns:a16="http://schemas.microsoft.com/office/drawing/2014/main" id="{B70D46B7-095B-4DEC-84E0-14BC3EE2018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3608" y="260648"/>
            <a:ext cx="7776864" cy="1080418"/>
          </a:xfrm>
          <a:prstGeom prst="rect">
            <a:avLst/>
          </a:prstGeom>
          <a:ln>
            <a:headEnd/>
            <a:tailEnd type="arrow" w="sm" len="sm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uk-UA" sz="3200" b="1" dirty="0">
                <a:solidFill>
                  <a:srgbClr val="113F9B"/>
                </a:solidFill>
              </a:rPr>
              <a:t>Д</a:t>
            </a:r>
            <a:r>
              <a:rPr lang="ru-RU" sz="3200" b="1" dirty="0" err="1">
                <a:solidFill>
                  <a:srgbClr val="113F9B"/>
                </a:solidFill>
              </a:rPr>
              <a:t>онецька</a:t>
            </a:r>
            <a:r>
              <a:rPr lang="ru-RU" sz="3200" b="1" dirty="0">
                <a:solidFill>
                  <a:srgbClr val="113F9B"/>
                </a:solidFill>
              </a:rPr>
              <a:t> </a:t>
            </a:r>
            <a:r>
              <a:rPr lang="ru-RU" sz="3200" b="1" dirty="0" err="1">
                <a:solidFill>
                  <a:srgbClr val="113F9B"/>
                </a:solidFill>
              </a:rPr>
              <a:t>обласна</a:t>
            </a:r>
            <a:r>
              <a:rPr lang="ru-RU" sz="3200" b="1" dirty="0">
                <a:solidFill>
                  <a:srgbClr val="113F9B"/>
                </a:solidFill>
              </a:rPr>
              <a:t> </a:t>
            </a:r>
            <a:r>
              <a:rPr lang="ru-RU" sz="3200" b="1" dirty="0" err="1">
                <a:solidFill>
                  <a:srgbClr val="113F9B"/>
                </a:solidFill>
              </a:rPr>
              <a:t>Ліга</a:t>
            </a:r>
            <a:r>
              <a:rPr lang="ru-RU" sz="3200" b="1" dirty="0">
                <a:solidFill>
                  <a:srgbClr val="113F9B"/>
                </a:solidFill>
              </a:rPr>
              <a:t> </a:t>
            </a:r>
          </a:p>
          <a:p>
            <a:pPr algn="ctr"/>
            <a:r>
              <a:rPr lang="ru-RU" sz="3200" b="1" dirty="0" err="1">
                <a:solidFill>
                  <a:srgbClr val="113F9B"/>
                </a:solidFill>
              </a:rPr>
              <a:t>ділових</a:t>
            </a:r>
            <a:r>
              <a:rPr lang="ru-RU" sz="3200" b="1" dirty="0">
                <a:solidFill>
                  <a:srgbClr val="113F9B"/>
                </a:solidFill>
              </a:rPr>
              <a:t> </a:t>
            </a:r>
            <a:r>
              <a:rPr lang="ru-RU" sz="3200" b="1" dirty="0" err="1">
                <a:solidFill>
                  <a:srgbClr val="113F9B"/>
                </a:solidFill>
              </a:rPr>
              <a:t>і</a:t>
            </a:r>
            <a:r>
              <a:rPr lang="ru-RU" sz="3200" b="1" dirty="0">
                <a:solidFill>
                  <a:srgbClr val="113F9B"/>
                </a:solidFill>
              </a:rPr>
              <a:t> </a:t>
            </a:r>
            <a:r>
              <a:rPr lang="ru-RU" sz="3200" b="1" dirty="0" err="1">
                <a:solidFill>
                  <a:srgbClr val="113F9B"/>
                </a:solidFill>
              </a:rPr>
              <a:t>професійних</a:t>
            </a:r>
            <a:r>
              <a:rPr lang="ru-RU" sz="3200" b="1" dirty="0">
                <a:solidFill>
                  <a:srgbClr val="113F9B"/>
                </a:solidFill>
              </a:rPr>
              <a:t> </a:t>
            </a:r>
            <a:r>
              <a:rPr lang="ru-RU" sz="3200" b="1" dirty="0" err="1">
                <a:solidFill>
                  <a:srgbClr val="113F9B"/>
                </a:solidFill>
              </a:rPr>
              <a:t>жінок</a:t>
            </a:r>
            <a:endParaRPr lang="ru-RU" sz="3200" b="1" dirty="0">
              <a:solidFill>
                <a:srgbClr val="113F9B"/>
              </a:solidFill>
            </a:endParaRPr>
          </a:p>
        </p:txBody>
      </p:sp>
      <p:pic>
        <p:nvPicPr>
          <p:cNvPr id="9" name="Рисунок 8">
            <a:extLst>
              <a:ext uri="{FF2B5EF4-FFF2-40B4-BE49-F238E27FC236}">
                <a16:creationId xmlns="" xmlns:a16="http://schemas.microsoft.com/office/drawing/2014/main" id="{CBB1EB53-0034-4E5B-8407-11C71095AD9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860032" y="1916832"/>
            <a:ext cx="2151856" cy="42164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144240"/>
      </p:ext>
    </p:extLst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"/>
          <p:cNvSpPr>
            <a:spLocks noGrp="1" noChangeArrowheads="1"/>
          </p:cNvSpPr>
          <p:nvPr>
            <p:ph type="subTitle" idx="1"/>
          </p:nvPr>
        </p:nvSpPr>
        <p:spPr bwMode="auto">
          <a:xfrm>
            <a:off x="0" y="1772816"/>
            <a:ext cx="2555776" cy="553998"/>
          </a:xfrm>
          <a:prstGeom prst="rect">
            <a:avLst/>
          </a:prstGeom>
          <a:noFill/>
          <a:ln w="31750">
            <a:noFill/>
            <a:miter lim="800000"/>
            <a:headEnd/>
            <a:tailEnd type="none" w="sm" len="sm"/>
          </a:ln>
        </p:spPr>
        <p:txBody>
          <a:bodyPr wrap="square" anchor="ctr">
            <a:spAutoFit/>
          </a:bodyPr>
          <a:lstStyle/>
          <a:p>
            <a:pPr algn="ctr" eaLnBrk="0" hangingPunct="0"/>
            <a:r>
              <a:rPr lang="ru-RU" sz="3200" b="1" dirty="0">
                <a:solidFill>
                  <a:srgbClr val="0F388B"/>
                </a:solidFill>
                <a:cs typeface="Times New Roman" pitchFamily="18" charset="0"/>
              </a:rPr>
              <a:t>ВЕРБОВКА</a:t>
            </a:r>
            <a:r>
              <a:rPr lang="ru-RU" sz="3600" i="1" dirty="0">
                <a:solidFill>
                  <a:srgbClr val="0F388B"/>
                </a:solidFill>
                <a:cs typeface="Times New Roman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cs typeface="Times New Roman" pitchFamily="18" charset="0"/>
              </a:rPr>
              <a:t> </a:t>
            </a:r>
            <a:endParaRPr lang="ru-RU" dirty="0"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51520" y="2564904"/>
            <a:ext cx="2448272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Tx/>
              <a:buChar char="-"/>
            </a:pPr>
            <a:r>
              <a:rPr lang="ru-RU" sz="2000" dirty="0" err="1"/>
              <a:t>залучення</a:t>
            </a:r>
            <a:r>
              <a:rPr lang="ru-RU" sz="2000" dirty="0"/>
              <a:t> </a:t>
            </a:r>
            <a:r>
              <a:rPr lang="ru-RU" sz="2000" dirty="0" err="1"/>
              <a:t>людини</a:t>
            </a:r>
            <a:r>
              <a:rPr lang="ru-RU" sz="2000" dirty="0"/>
              <a:t> </a:t>
            </a:r>
            <a:r>
              <a:rPr lang="ru-RU" sz="2000" dirty="0" err="1"/>
              <a:t>будь-яким</a:t>
            </a:r>
            <a:r>
              <a:rPr lang="ru-RU" sz="2000" dirty="0"/>
              <a:t> способом </a:t>
            </a:r>
            <a:r>
              <a:rPr lang="ru-RU" sz="2000" dirty="0" err="1"/>
              <a:t>і</a:t>
            </a:r>
            <a:endParaRPr lang="ru-RU" sz="2000" dirty="0"/>
          </a:p>
          <a:p>
            <a:r>
              <a:rPr lang="ru-RU" sz="2000" dirty="0" err="1"/>
              <a:t>під</a:t>
            </a:r>
            <a:r>
              <a:rPr lang="ru-RU" sz="2000" dirty="0"/>
              <a:t> </a:t>
            </a:r>
            <a:r>
              <a:rPr lang="ru-RU" sz="2000" dirty="0" err="1"/>
              <a:t>будь-яким</a:t>
            </a:r>
            <a:r>
              <a:rPr lang="ru-RU" sz="2000" dirty="0"/>
              <a:t> приводом до </a:t>
            </a:r>
            <a:r>
              <a:rPr lang="ru-RU" sz="2000" dirty="0" err="1"/>
              <a:t>виконання</a:t>
            </a:r>
            <a:r>
              <a:rPr lang="ru-RU" sz="2000" dirty="0"/>
              <a:t> </a:t>
            </a:r>
            <a:r>
              <a:rPr lang="ru-RU" sz="2000" dirty="0" err="1"/>
              <a:t>робіт</a:t>
            </a:r>
            <a:r>
              <a:rPr lang="ru-RU" sz="2000" dirty="0"/>
              <a:t> </a:t>
            </a:r>
            <a:r>
              <a:rPr lang="ru-RU" sz="2000" dirty="0" err="1"/>
              <a:t>або</a:t>
            </a:r>
            <a:r>
              <a:rPr lang="ru-RU" sz="2000" dirty="0"/>
              <a:t> </a:t>
            </a:r>
            <a:r>
              <a:rPr lang="ru-RU" sz="2000" dirty="0" err="1"/>
              <a:t>послуг</a:t>
            </a:r>
            <a:endParaRPr lang="ru-RU" sz="2000" dirty="0"/>
          </a:p>
        </p:txBody>
      </p:sp>
      <p:sp>
        <p:nvSpPr>
          <p:cNvPr id="7" name="Выноска со стрелкой влево 6"/>
          <p:cNvSpPr>
            <a:spLocks noChangeArrowheads="1"/>
          </p:cNvSpPr>
          <p:nvPr/>
        </p:nvSpPr>
        <p:spPr bwMode="auto">
          <a:xfrm>
            <a:off x="4067944" y="1052736"/>
            <a:ext cx="4176464" cy="648072"/>
          </a:xfrm>
          <a:prstGeom prst="leftArrowCallout">
            <a:avLst>
              <a:gd name="adj1" fmla="val 25000"/>
              <a:gd name="adj2" fmla="val 25000"/>
              <a:gd name="adj3" fmla="val 24981"/>
              <a:gd name="adj4" fmla="val 64977"/>
            </a:avLst>
          </a:prstGeom>
          <a:ln>
            <a:headEnd/>
            <a:tailEnd type="arrow" w="sm" len="sm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ru-RU" sz="1600" b="1" dirty="0" err="1">
                <a:solidFill>
                  <a:srgbClr val="0F388B"/>
                </a:solidFill>
              </a:rPr>
              <a:t>Знайомі</a:t>
            </a:r>
            <a:r>
              <a:rPr lang="ru-RU" sz="1600" b="1" dirty="0">
                <a:solidFill>
                  <a:srgbClr val="0F388B"/>
                </a:solidFill>
              </a:rPr>
              <a:t>, </a:t>
            </a:r>
            <a:r>
              <a:rPr lang="ru-RU" sz="1600" b="1" dirty="0" err="1">
                <a:solidFill>
                  <a:srgbClr val="0F388B"/>
                </a:solidFill>
              </a:rPr>
              <a:t>друзі</a:t>
            </a:r>
            <a:r>
              <a:rPr lang="ru-RU" sz="1600" b="1" dirty="0">
                <a:solidFill>
                  <a:srgbClr val="0F388B"/>
                </a:solidFill>
              </a:rPr>
              <a:t>,</a:t>
            </a:r>
          </a:p>
          <a:p>
            <a:pPr algn="ctr"/>
            <a:r>
              <a:rPr lang="ru-RU" sz="1600" b="1" dirty="0">
                <a:solidFill>
                  <a:srgbClr val="0F388B"/>
                </a:solidFill>
              </a:rPr>
              <a:t> родичи</a:t>
            </a:r>
          </a:p>
        </p:txBody>
      </p:sp>
      <p:sp>
        <p:nvSpPr>
          <p:cNvPr id="8" name="Выноска со стрелкой влево 7"/>
          <p:cNvSpPr>
            <a:spLocks noChangeArrowheads="1"/>
          </p:cNvSpPr>
          <p:nvPr/>
        </p:nvSpPr>
        <p:spPr bwMode="auto">
          <a:xfrm>
            <a:off x="4067944" y="2708920"/>
            <a:ext cx="4248472" cy="648071"/>
          </a:xfrm>
          <a:prstGeom prst="leftArrowCallout">
            <a:avLst>
              <a:gd name="adj1" fmla="val 25000"/>
              <a:gd name="adj2" fmla="val 25000"/>
              <a:gd name="adj3" fmla="val 24981"/>
              <a:gd name="adj4" fmla="val 64977"/>
            </a:avLst>
          </a:prstGeom>
          <a:ln>
            <a:headEnd/>
            <a:tailEnd type="arrow" w="sm" len="sm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ru-RU" sz="1400" b="1" dirty="0">
                <a:solidFill>
                  <a:srgbClr val="0F388B"/>
                </a:solidFill>
              </a:rPr>
              <a:t>Агентства </a:t>
            </a:r>
            <a:r>
              <a:rPr lang="ru-RU" sz="1400" b="1" dirty="0" err="1">
                <a:solidFill>
                  <a:srgbClr val="0F388B"/>
                </a:solidFill>
              </a:rPr>
              <a:t>з</a:t>
            </a:r>
            <a:r>
              <a:rPr lang="ru-RU" sz="1400" b="1" dirty="0">
                <a:solidFill>
                  <a:srgbClr val="0F388B"/>
                </a:solidFill>
              </a:rPr>
              <a:t> </a:t>
            </a:r>
            <a:r>
              <a:rPr lang="ru-RU" sz="1400" b="1" dirty="0" err="1">
                <a:solidFill>
                  <a:srgbClr val="0F388B"/>
                </a:solidFill>
              </a:rPr>
              <a:t>працевлаштування</a:t>
            </a:r>
            <a:endParaRPr lang="ru-RU" sz="1400" b="1" dirty="0">
              <a:solidFill>
                <a:srgbClr val="0F388B"/>
              </a:solidFill>
            </a:endParaRPr>
          </a:p>
        </p:txBody>
      </p:sp>
      <p:sp>
        <p:nvSpPr>
          <p:cNvPr id="12" name="Выноска со стрелкой влево 11"/>
          <p:cNvSpPr>
            <a:spLocks noChangeArrowheads="1"/>
          </p:cNvSpPr>
          <p:nvPr/>
        </p:nvSpPr>
        <p:spPr bwMode="auto">
          <a:xfrm>
            <a:off x="4067944" y="1916832"/>
            <a:ext cx="4176464" cy="648072"/>
          </a:xfrm>
          <a:prstGeom prst="leftArrowCallout">
            <a:avLst>
              <a:gd name="adj1" fmla="val 25000"/>
              <a:gd name="adj2" fmla="val 25000"/>
              <a:gd name="adj3" fmla="val 24981"/>
              <a:gd name="adj4" fmla="val 64977"/>
            </a:avLst>
          </a:prstGeom>
          <a:ln>
            <a:headEnd/>
            <a:tailEnd type="arrow" w="sm" len="sm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algn="ctr"/>
            <a:endParaRPr lang="ru-RU" dirty="0"/>
          </a:p>
          <a:p>
            <a:pPr algn="ctr"/>
            <a:r>
              <a:rPr lang="uk-UA" sz="1400" b="1" dirty="0">
                <a:solidFill>
                  <a:srgbClr val="0F388B"/>
                </a:solidFill>
              </a:rPr>
              <a:t>Приватні незнайомі особи</a:t>
            </a:r>
            <a:endParaRPr lang="ru-RU" sz="1400" b="1" dirty="0">
              <a:solidFill>
                <a:srgbClr val="0F388B"/>
              </a:solidFill>
            </a:endParaRPr>
          </a:p>
        </p:txBody>
      </p:sp>
      <p:sp>
        <p:nvSpPr>
          <p:cNvPr id="13" name="Выноска со стрелкой влево 12"/>
          <p:cNvSpPr>
            <a:spLocks noChangeArrowheads="1"/>
          </p:cNvSpPr>
          <p:nvPr/>
        </p:nvSpPr>
        <p:spPr bwMode="auto">
          <a:xfrm>
            <a:off x="4067944" y="5877272"/>
            <a:ext cx="4176464" cy="648072"/>
          </a:xfrm>
          <a:prstGeom prst="leftArrowCallout">
            <a:avLst>
              <a:gd name="adj1" fmla="val 25000"/>
              <a:gd name="adj2" fmla="val 25000"/>
              <a:gd name="adj3" fmla="val 24981"/>
              <a:gd name="adj4" fmla="val 64977"/>
            </a:avLst>
          </a:prstGeom>
          <a:ln>
            <a:headEnd/>
            <a:tailEnd type="arrow" w="sm" len="sm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algn="ctr"/>
            <a:endParaRPr lang="ru-RU" dirty="0"/>
          </a:p>
          <a:p>
            <a:pPr algn="ctr"/>
            <a:r>
              <a:rPr lang="uk-UA" sz="1400" b="1" dirty="0">
                <a:solidFill>
                  <a:srgbClr val="0F388B"/>
                </a:solidFill>
              </a:rPr>
              <a:t>Інтернет</a:t>
            </a:r>
            <a:endParaRPr lang="ru-RU" sz="1400" b="1" dirty="0">
              <a:solidFill>
                <a:srgbClr val="0F388B"/>
              </a:solidFill>
            </a:endParaRPr>
          </a:p>
        </p:txBody>
      </p:sp>
      <p:sp>
        <p:nvSpPr>
          <p:cNvPr id="14" name="Выноска со стрелкой влево 13"/>
          <p:cNvSpPr>
            <a:spLocks noChangeArrowheads="1"/>
          </p:cNvSpPr>
          <p:nvPr/>
        </p:nvSpPr>
        <p:spPr bwMode="auto">
          <a:xfrm>
            <a:off x="4067944" y="5085184"/>
            <a:ext cx="4176464" cy="648072"/>
          </a:xfrm>
          <a:prstGeom prst="leftArrowCallout">
            <a:avLst>
              <a:gd name="adj1" fmla="val 25000"/>
              <a:gd name="adj2" fmla="val 25000"/>
              <a:gd name="adj3" fmla="val 24981"/>
              <a:gd name="adj4" fmla="val 64977"/>
            </a:avLst>
          </a:prstGeom>
          <a:ln>
            <a:headEnd/>
            <a:tailEnd type="arrow" w="sm" len="sm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uk-UA" sz="1400" b="1" dirty="0">
                <a:solidFill>
                  <a:srgbClr val="0F388B"/>
                </a:solidFill>
              </a:rPr>
              <a:t>Об'яви в ЗМІ, дошках оголошень </a:t>
            </a:r>
            <a:endParaRPr lang="ru-RU" sz="1400" b="1" dirty="0">
              <a:solidFill>
                <a:srgbClr val="0F388B"/>
              </a:solidFill>
            </a:endParaRPr>
          </a:p>
        </p:txBody>
      </p:sp>
      <p:sp>
        <p:nvSpPr>
          <p:cNvPr id="15" name="Выноска со стрелкой влево 14"/>
          <p:cNvSpPr>
            <a:spLocks noChangeArrowheads="1"/>
          </p:cNvSpPr>
          <p:nvPr/>
        </p:nvSpPr>
        <p:spPr bwMode="auto">
          <a:xfrm>
            <a:off x="4067944" y="4293096"/>
            <a:ext cx="4176464" cy="648072"/>
          </a:xfrm>
          <a:prstGeom prst="leftArrowCallout">
            <a:avLst>
              <a:gd name="adj1" fmla="val 25000"/>
              <a:gd name="adj2" fmla="val 25000"/>
              <a:gd name="adj3" fmla="val 24981"/>
              <a:gd name="adj4" fmla="val 64977"/>
            </a:avLst>
          </a:prstGeom>
          <a:ln>
            <a:headEnd/>
            <a:tailEnd type="arrow" w="sm" len="sm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algn="ctr"/>
            <a:endParaRPr lang="ru-RU" dirty="0"/>
          </a:p>
          <a:p>
            <a:pPr algn="ctr"/>
            <a:r>
              <a:rPr lang="uk-UA" sz="1400" b="1" dirty="0">
                <a:solidFill>
                  <a:srgbClr val="0F388B"/>
                </a:solidFill>
              </a:rPr>
              <a:t>Модельні агентства</a:t>
            </a:r>
            <a:endParaRPr lang="ru-RU" sz="1400" b="1" dirty="0">
              <a:solidFill>
                <a:srgbClr val="0F388B"/>
              </a:solidFill>
            </a:endParaRPr>
          </a:p>
        </p:txBody>
      </p:sp>
      <p:sp>
        <p:nvSpPr>
          <p:cNvPr id="16" name="Выноска со стрелкой влево 15"/>
          <p:cNvSpPr>
            <a:spLocks noChangeArrowheads="1"/>
          </p:cNvSpPr>
          <p:nvPr/>
        </p:nvSpPr>
        <p:spPr bwMode="auto">
          <a:xfrm>
            <a:off x="4067944" y="3501008"/>
            <a:ext cx="4176464" cy="648072"/>
          </a:xfrm>
          <a:prstGeom prst="leftArrowCallout">
            <a:avLst>
              <a:gd name="adj1" fmla="val 25000"/>
              <a:gd name="adj2" fmla="val 25000"/>
              <a:gd name="adj3" fmla="val 24981"/>
              <a:gd name="adj4" fmla="val 64977"/>
            </a:avLst>
          </a:prstGeom>
          <a:ln>
            <a:headEnd/>
            <a:tailEnd type="arrow" w="sm" len="sm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algn="ctr"/>
            <a:endParaRPr lang="ru-RU" dirty="0"/>
          </a:p>
          <a:p>
            <a:pPr algn="ctr"/>
            <a:r>
              <a:rPr lang="ru-RU" sz="1400" b="1" dirty="0" err="1">
                <a:solidFill>
                  <a:srgbClr val="0F388B"/>
                </a:solidFill>
              </a:rPr>
              <a:t>Шлюбні</a:t>
            </a:r>
            <a:r>
              <a:rPr lang="ru-RU" sz="1400" b="1" dirty="0">
                <a:solidFill>
                  <a:srgbClr val="0F388B"/>
                </a:solidFill>
              </a:rPr>
              <a:t> агентства</a:t>
            </a:r>
          </a:p>
        </p:txBody>
      </p:sp>
      <p:sp>
        <p:nvSpPr>
          <p:cNvPr id="18" name="Rectangle 1"/>
          <p:cNvSpPr txBox="1">
            <a:spLocks noChangeArrowheads="1"/>
          </p:cNvSpPr>
          <p:nvPr/>
        </p:nvSpPr>
        <p:spPr bwMode="auto">
          <a:xfrm>
            <a:off x="1043608" y="260648"/>
            <a:ext cx="6984776" cy="553998"/>
          </a:xfrm>
          <a:prstGeom prst="rect">
            <a:avLst/>
          </a:prstGeom>
          <a:solidFill>
            <a:schemeClr val="bg1"/>
          </a:solidFill>
          <a:ln w="31750">
            <a:solidFill>
              <a:srgbClr val="113F9B"/>
            </a:solidFill>
            <a:miter lim="800000"/>
            <a:headEnd/>
            <a:tailEnd type="none" w="sm" len="sm"/>
          </a:ln>
        </p:spPr>
        <p:txBody>
          <a:bodyPr vert="horz" wrap="square" lIns="45720" tIns="0" rIns="45720" bIns="0" anchor="ctr">
            <a:spAutoFit/>
          </a:bodyPr>
          <a:lstStyle/>
          <a:p>
            <a:pPr marL="0" marR="0" lvl="0" indent="0" algn="ctr" defTabSz="914400" rtl="0" eaLnBrk="0" fontAlgn="auto" latinLnBrk="0" hangingPunc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tx2"/>
              </a:buClr>
              <a:buSzPct val="73000"/>
              <a:buFont typeface="Wingdings 2"/>
              <a:buNone/>
              <a:tabLst/>
              <a:defRPr/>
            </a:pPr>
            <a:r>
              <a:rPr lang="ru-RU" sz="3600" b="1" dirty="0">
                <a:solidFill>
                  <a:srgbClr val="0F388B"/>
                </a:solidFill>
                <a:latin typeface="+mn-lt"/>
                <a:cs typeface="Times New Roman" pitchFamily="18" charset="0"/>
              </a:rPr>
              <a:t>   ДІЇ: </a:t>
            </a:r>
            <a:r>
              <a:rPr lang="ru-RU" sz="3200" b="1" dirty="0">
                <a:solidFill>
                  <a:srgbClr val="0F388B"/>
                </a:solidFill>
                <a:latin typeface="+mn-lt"/>
                <a:cs typeface="Times New Roman" pitchFamily="18" charset="0"/>
              </a:rPr>
              <a:t>З </a:t>
            </a:r>
            <a:r>
              <a:rPr lang="ru-RU" sz="3200" b="1" dirty="0">
                <a:solidFill>
                  <a:srgbClr val="113F9B"/>
                </a:solidFill>
                <a:latin typeface="+mn-lt"/>
                <a:cs typeface="Times New Roman" pitchFamily="18" charset="0"/>
              </a:rPr>
              <a:t>ЧОГО ВСЕ ПОЧИНАЄТЬСЯ ?</a:t>
            </a:r>
            <a:endParaRPr kumimoji="0" lang="ru-RU" sz="32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Times New Roman" pitchFamily="18" charset="0"/>
            </a:endParaRPr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8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58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58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58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58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0"/>
                            </p:stCondLst>
                            <p:childTnLst>
                              <p:par>
                                <p:cTn id="45" presetID="58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500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allAtOnce" animBg="1"/>
      <p:bldP spid="8" grpId="0" animBg="1"/>
      <p:bldP spid="12" grpId="0" animBg="1"/>
      <p:bldP spid="13" grpId="0" animBg="1"/>
      <p:bldP spid="14" grpId="0" animBg="1"/>
      <p:bldP spid="15" grpId="0" animBg="1"/>
      <p:bldP spid="1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1412776"/>
            <a:ext cx="2699792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err="1"/>
              <a:t>Це</a:t>
            </a:r>
            <a:r>
              <a:rPr lang="ru-RU" sz="2000" dirty="0"/>
              <a:t> </a:t>
            </a:r>
            <a:r>
              <a:rPr lang="ru-RU" sz="2000" dirty="0" err="1"/>
              <a:t>фізичне</a:t>
            </a:r>
            <a:r>
              <a:rPr lang="ru-RU" sz="2000" dirty="0"/>
              <a:t> </a:t>
            </a:r>
            <a:r>
              <a:rPr lang="ru-RU" sz="2000" dirty="0" err="1"/>
              <a:t>переміщення</a:t>
            </a:r>
            <a:r>
              <a:rPr lang="ru-RU" sz="2000" dirty="0"/>
              <a:t> </a:t>
            </a:r>
            <a:r>
              <a:rPr lang="ru-RU" sz="2000" dirty="0" err="1"/>
              <a:t>або</a:t>
            </a:r>
            <a:r>
              <a:rPr lang="ru-RU" sz="2000" dirty="0"/>
              <a:t> </a:t>
            </a:r>
            <a:r>
              <a:rPr lang="ru-RU" sz="2000" dirty="0" err="1"/>
              <a:t>організація</a:t>
            </a:r>
            <a:r>
              <a:rPr lang="ru-RU" sz="2000" dirty="0"/>
              <a:t> </a:t>
            </a:r>
            <a:r>
              <a:rPr lang="ru-RU" sz="2000" dirty="0" err="1"/>
              <a:t>фізичного</a:t>
            </a:r>
            <a:r>
              <a:rPr lang="ru-RU" sz="2000" dirty="0"/>
              <a:t> </a:t>
            </a:r>
            <a:r>
              <a:rPr lang="ru-RU" sz="2000" dirty="0" err="1"/>
              <a:t>переміщення</a:t>
            </a:r>
            <a:r>
              <a:rPr lang="ru-RU" sz="2000" dirty="0"/>
              <a:t> (</a:t>
            </a:r>
            <a:r>
              <a:rPr lang="ru-RU" sz="2000" dirty="0" err="1"/>
              <a:t>оформлення</a:t>
            </a:r>
            <a:r>
              <a:rPr lang="ru-RU" sz="2000" dirty="0"/>
              <a:t> </a:t>
            </a:r>
            <a:r>
              <a:rPr lang="ru-RU" sz="2000" dirty="0" err="1"/>
              <a:t>віз</a:t>
            </a:r>
            <a:r>
              <a:rPr lang="ru-RU" sz="2000" dirty="0"/>
              <a:t>, </a:t>
            </a:r>
            <a:r>
              <a:rPr lang="ru-RU" sz="2000" dirty="0" err="1"/>
              <a:t>придбання</a:t>
            </a:r>
            <a:r>
              <a:rPr lang="ru-RU" sz="2000" dirty="0"/>
              <a:t> </a:t>
            </a:r>
            <a:r>
              <a:rPr lang="ru-RU" sz="2000" dirty="0" err="1"/>
              <a:t>квитків</a:t>
            </a:r>
            <a:r>
              <a:rPr lang="ru-RU" sz="2000" dirty="0"/>
              <a:t>) людей </a:t>
            </a:r>
            <a:r>
              <a:rPr lang="ru-RU" sz="2000" dirty="0" err="1"/>
              <a:t>з</a:t>
            </a:r>
            <a:r>
              <a:rPr lang="ru-RU" sz="2000" dirty="0"/>
              <a:t> одного </a:t>
            </a:r>
            <a:r>
              <a:rPr lang="ru-RU" sz="2000" dirty="0" err="1"/>
              <a:t>місця</a:t>
            </a:r>
            <a:r>
              <a:rPr lang="ru-RU" sz="2000" dirty="0"/>
              <a:t> в </a:t>
            </a:r>
            <a:r>
              <a:rPr lang="ru-RU" sz="2000" dirty="0" err="1"/>
              <a:t>інше</a:t>
            </a:r>
            <a:r>
              <a:rPr lang="ru-RU" sz="2000" dirty="0"/>
              <a:t> за </a:t>
            </a:r>
            <a:r>
              <a:rPr lang="ru-RU" sz="2000" dirty="0" err="1"/>
              <a:t>допомогою</a:t>
            </a:r>
            <a:r>
              <a:rPr lang="ru-RU" sz="2000" dirty="0"/>
              <a:t> </a:t>
            </a:r>
            <a:r>
              <a:rPr lang="ru-RU" sz="2000" dirty="0" err="1"/>
              <a:t>будь-якого</a:t>
            </a:r>
            <a:r>
              <a:rPr lang="ru-RU" sz="2000" dirty="0"/>
              <a:t> виду транспорту </a:t>
            </a:r>
            <a:r>
              <a:rPr lang="ru-RU" sz="2000" dirty="0" err="1"/>
              <a:t>або</a:t>
            </a:r>
            <a:r>
              <a:rPr lang="ru-RU" sz="2000" dirty="0"/>
              <a:t> без </a:t>
            </a:r>
            <a:r>
              <a:rPr lang="ru-RU" sz="2000" dirty="0" err="1"/>
              <a:t>його</a:t>
            </a:r>
            <a:r>
              <a:rPr lang="ru-RU" sz="2000" dirty="0"/>
              <a:t> </a:t>
            </a:r>
            <a:r>
              <a:rPr lang="ru-RU" sz="2000" dirty="0" err="1"/>
              <a:t>використання</a:t>
            </a:r>
            <a:r>
              <a:rPr lang="ru-RU" sz="2000" dirty="0"/>
              <a:t> для </a:t>
            </a:r>
            <a:r>
              <a:rPr lang="ru-RU" sz="2000" dirty="0" err="1"/>
              <a:t>подальшої</a:t>
            </a:r>
            <a:r>
              <a:rPr lang="ru-RU" sz="2000" dirty="0"/>
              <a:t> </a:t>
            </a:r>
            <a:r>
              <a:rPr lang="ru-RU" sz="2000" dirty="0" err="1"/>
              <a:t>експлуатації</a:t>
            </a:r>
            <a:r>
              <a:rPr lang="ru-RU" sz="2000" dirty="0"/>
              <a:t>.</a:t>
            </a:r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755576" y="188640"/>
            <a:ext cx="3888110" cy="646331"/>
          </a:xfrm>
          <a:prstGeom prst="rect">
            <a:avLst/>
          </a:prstGeom>
          <a:ln>
            <a:solidFill>
              <a:srgbClr val="113F9B"/>
            </a:solidFill>
            <a:headEnd/>
            <a:tailEnd type="none" w="sm" len="sm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anchor="ctr">
            <a:spAutoFit/>
          </a:bodyPr>
          <a:lstStyle/>
          <a:p>
            <a:pPr algn="ctr" eaLnBrk="0" hangingPunct="0"/>
            <a:r>
              <a:rPr lang="ru-RU" sz="3600" b="1" dirty="0">
                <a:solidFill>
                  <a:srgbClr val="113F9B"/>
                </a:solidFill>
                <a:latin typeface="+mn-lt"/>
                <a:cs typeface="Times New Roman" pitchFamily="18" charset="0"/>
              </a:rPr>
              <a:t>ПЕРЕМІЩЕННЯ</a:t>
            </a:r>
            <a:r>
              <a:rPr lang="ru-RU" i="1" dirty="0">
                <a:solidFill>
                  <a:srgbClr val="0F388B"/>
                </a:solidFill>
                <a:cs typeface="Times New Roman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cs typeface="Times New Roman" pitchFamily="18" charset="0"/>
              </a:rPr>
              <a:t> </a:t>
            </a:r>
            <a:endParaRPr lang="ru-RU" dirty="0">
              <a:cs typeface="Times New Roman" pitchFamily="18" charset="0"/>
            </a:endParaRPr>
          </a:p>
        </p:txBody>
      </p:sp>
      <p:sp>
        <p:nvSpPr>
          <p:cNvPr id="6" name="Выноска со стрелкой влево 5"/>
          <p:cNvSpPr>
            <a:spLocks noChangeArrowheads="1"/>
          </p:cNvSpPr>
          <p:nvPr/>
        </p:nvSpPr>
        <p:spPr bwMode="auto">
          <a:xfrm>
            <a:off x="4139952" y="1340768"/>
            <a:ext cx="4176464" cy="1152128"/>
          </a:xfrm>
          <a:prstGeom prst="leftArrowCallout">
            <a:avLst>
              <a:gd name="adj1" fmla="val 25000"/>
              <a:gd name="adj2" fmla="val 25000"/>
              <a:gd name="adj3" fmla="val 24981"/>
              <a:gd name="adj4" fmla="val 64977"/>
            </a:avLst>
          </a:prstGeom>
          <a:ln>
            <a:headEnd/>
            <a:tailEnd type="arrow" w="sm" len="sm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algn="ctr"/>
            <a:endParaRPr lang="ru-RU" dirty="0"/>
          </a:p>
          <a:p>
            <a:pPr algn="ctr"/>
            <a:r>
              <a:rPr lang="ru-RU" sz="1400" b="1" dirty="0" err="1">
                <a:solidFill>
                  <a:srgbClr val="0F388B"/>
                </a:solidFill>
              </a:rPr>
              <a:t>Відкрито</a:t>
            </a:r>
            <a:r>
              <a:rPr lang="ru-RU" sz="1400" b="1" dirty="0">
                <a:solidFill>
                  <a:srgbClr val="0F388B"/>
                </a:solidFill>
              </a:rPr>
              <a:t> </a:t>
            </a:r>
            <a:r>
              <a:rPr lang="ru-RU" sz="1400" b="1" dirty="0" err="1">
                <a:solidFill>
                  <a:srgbClr val="0F388B"/>
                </a:solidFill>
              </a:rPr>
              <a:t>або</a:t>
            </a:r>
            <a:r>
              <a:rPr lang="ru-RU" sz="1400" b="1" dirty="0">
                <a:solidFill>
                  <a:srgbClr val="0F388B"/>
                </a:solidFill>
              </a:rPr>
              <a:t> </a:t>
            </a:r>
            <a:r>
              <a:rPr lang="ru-RU" sz="1400" b="1" dirty="0" err="1">
                <a:solidFill>
                  <a:srgbClr val="0F388B"/>
                </a:solidFill>
              </a:rPr>
              <a:t>таємно</a:t>
            </a:r>
            <a:endParaRPr lang="ru-RU" sz="1400" b="1" dirty="0">
              <a:solidFill>
                <a:srgbClr val="0F388B"/>
              </a:solidFill>
            </a:endParaRPr>
          </a:p>
        </p:txBody>
      </p:sp>
      <p:sp>
        <p:nvSpPr>
          <p:cNvPr id="7" name="Выноска со стрелкой влево 6"/>
          <p:cNvSpPr>
            <a:spLocks noChangeArrowheads="1"/>
          </p:cNvSpPr>
          <p:nvPr/>
        </p:nvSpPr>
        <p:spPr bwMode="auto">
          <a:xfrm>
            <a:off x="4211960" y="3140968"/>
            <a:ext cx="4176464" cy="1152128"/>
          </a:xfrm>
          <a:prstGeom prst="leftArrowCallout">
            <a:avLst>
              <a:gd name="adj1" fmla="val 25000"/>
              <a:gd name="adj2" fmla="val 25000"/>
              <a:gd name="adj3" fmla="val 24981"/>
              <a:gd name="adj4" fmla="val 64977"/>
            </a:avLst>
          </a:prstGeom>
          <a:ln>
            <a:headEnd/>
            <a:tailEnd type="arrow" w="sm" len="sm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algn="ctr"/>
            <a:endParaRPr lang="ru-RU" sz="1400" b="1" dirty="0">
              <a:solidFill>
                <a:srgbClr val="0F388B"/>
              </a:solidFill>
            </a:endParaRPr>
          </a:p>
          <a:p>
            <a:pPr algn="ctr"/>
            <a:r>
              <a:rPr lang="ru-RU" sz="1400" b="1" dirty="0" err="1">
                <a:solidFill>
                  <a:srgbClr val="0F388B"/>
                </a:solidFill>
              </a:rPr>
              <a:t>Добровільно</a:t>
            </a:r>
            <a:r>
              <a:rPr lang="ru-RU" sz="1400" b="1" dirty="0">
                <a:solidFill>
                  <a:srgbClr val="0F388B"/>
                </a:solidFill>
              </a:rPr>
              <a:t> </a:t>
            </a:r>
          </a:p>
          <a:p>
            <a:pPr algn="ctr"/>
            <a:r>
              <a:rPr lang="ru-RU" sz="1400" b="1" dirty="0" err="1">
                <a:solidFill>
                  <a:srgbClr val="0F388B"/>
                </a:solidFill>
              </a:rPr>
              <a:t>або</a:t>
            </a:r>
            <a:r>
              <a:rPr lang="ru-RU" sz="1400" b="1" dirty="0">
                <a:solidFill>
                  <a:srgbClr val="0F388B"/>
                </a:solidFill>
              </a:rPr>
              <a:t>   насильно</a:t>
            </a:r>
          </a:p>
          <a:p>
            <a:pPr algn="ctr"/>
            <a:endParaRPr lang="ru-RU" sz="1400" b="1" dirty="0">
              <a:solidFill>
                <a:srgbClr val="0F388B"/>
              </a:solidFill>
            </a:endParaRPr>
          </a:p>
        </p:txBody>
      </p:sp>
      <p:sp>
        <p:nvSpPr>
          <p:cNvPr id="8" name="Выноска со стрелкой влево 7"/>
          <p:cNvSpPr>
            <a:spLocks noChangeArrowheads="1"/>
          </p:cNvSpPr>
          <p:nvPr/>
        </p:nvSpPr>
        <p:spPr bwMode="auto">
          <a:xfrm>
            <a:off x="4211960" y="4869160"/>
            <a:ext cx="4176464" cy="1152128"/>
          </a:xfrm>
          <a:prstGeom prst="leftArrowCallout">
            <a:avLst>
              <a:gd name="adj1" fmla="val 25000"/>
              <a:gd name="adj2" fmla="val 25000"/>
              <a:gd name="adj3" fmla="val 24981"/>
              <a:gd name="adj4" fmla="val 64977"/>
            </a:avLst>
          </a:prstGeom>
          <a:ln>
            <a:headEnd/>
            <a:tailEnd type="arrow" w="sm" len="sm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algn="ctr"/>
            <a:endParaRPr lang="ru-RU" sz="1400" b="1" dirty="0">
              <a:solidFill>
                <a:srgbClr val="0F388B"/>
              </a:solidFill>
            </a:endParaRPr>
          </a:p>
          <a:p>
            <a:pPr algn="ctr"/>
            <a:r>
              <a:rPr lang="ru-RU" sz="1400" b="1" dirty="0">
                <a:solidFill>
                  <a:srgbClr val="0F388B"/>
                </a:solidFill>
              </a:rPr>
              <a:t>В межах </a:t>
            </a:r>
            <a:r>
              <a:rPr lang="ru-RU" sz="1400" b="1" dirty="0" err="1">
                <a:solidFill>
                  <a:srgbClr val="0F388B"/>
                </a:solidFill>
              </a:rPr>
              <a:t>країни</a:t>
            </a:r>
            <a:endParaRPr lang="ru-RU" sz="1400" b="1" dirty="0">
              <a:solidFill>
                <a:srgbClr val="0F388B"/>
              </a:solidFill>
            </a:endParaRPr>
          </a:p>
          <a:p>
            <a:pPr algn="ctr"/>
            <a:r>
              <a:rPr lang="ru-RU" sz="1400" b="1" dirty="0" err="1">
                <a:solidFill>
                  <a:srgbClr val="0F388B"/>
                </a:solidFill>
              </a:rPr>
              <a:t>або</a:t>
            </a:r>
            <a:r>
              <a:rPr lang="ru-RU" sz="1400" b="1" dirty="0">
                <a:solidFill>
                  <a:srgbClr val="0F388B"/>
                </a:solidFill>
              </a:rPr>
              <a:t> через кордон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58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8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1844824"/>
            <a:ext cx="277180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/>
              <a:t>- </a:t>
            </a:r>
            <a:r>
              <a:rPr lang="ru-RU" sz="2000" dirty="0" err="1"/>
              <a:t>передбачає</a:t>
            </a:r>
            <a:r>
              <a:rPr lang="ru-RU" sz="2000" dirty="0"/>
              <a:t> </a:t>
            </a:r>
            <a:r>
              <a:rPr lang="ru-RU" sz="2000" dirty="0" err="1"/>
              <a:t>приховування</a:t>
            </a:r>
            <a:r>
              <a:rPr lang="ru-RU" sz="2000" dirty="0"/>
              <a:t> </a:t>
            </a:r>
            <a:r>
              <a:rPr lang="ru-RU" sz="2000" dirty="0" err="1"/>
              <a:t>людини</a:t>
            </a:r>
            <a:r>
              <a:rPr lang="ru-RU" sz="2000" dirty="0"/>
              <a:t>, </a:t>
            </a:r>
            <a:r>
              <a:rPr lang="ru-RU" sz="2000" dirty="0" err="1"/>
              <a:t>свідомо</a:t>
            </a:r>
            <a:r>
              <a:rPr lang="ru-RU" sz="2000" dirty="0"/>
              <a:t> </a:t>
            </a:r>
            <a:r>
              <a:rPr lang="ru-RU" sz="2000" dirty="0" err="1"/>
              <a:t>призначеного</a:t>
            </a:r>
            <a:r>
              <a:rPr lang="ru-RU" sz="2000" dirty="0"/>
              <a:t> для </a:t>
            </a:r>
            <a:r>
              <a:rPr lang="ru-RU" sz="2000" dirty="0" err="1"/>
              <a:t>експлуатації</a:t>
            </a:r>
            <a:r>
              <a:rPr lang="ru-RU" sz="2000" dirty="0"/>
              <a:t>, яке </a:t>
            </a:r>
            <a:r>
              <a:rPr lang="ru-RU" sz="2000" dirty="0" err="1"/>
              <a:t>може</a:t>
            </a:r>
            <a:r>
              <a:rPr lang="ru-RU" sz="2000" dirty="0"/>
              <a:t> </a:t>
            </a:r>
            <a:r>
              <a:rPr lang="ru-RU" sz="2000" dirty="0" err="1"/>
              <a:t>виражатися</a:t>
            </a:r>
            <a:r>
              <a:rPr lang="ru-RU" sz="2000" dirty="0"/>
              <a:t> не </a:t>
            </a:r>
            <a:r>
              <a:rPr lang="ru-RU" sz="2000" dirty="0" err="1"/>
              <a:t>тільки</a:t>
            </a:r>
            <a:r>
              <a:rPr lang="ru-RU" sz="2000" dirty="0"/>
              <a:t> в </a:t>
            </a:r>
            <a:r>
              <a:rPr lang="ru-RU" sz="2000" dirty="0" err="1"/>
              <a:t>фізичному</a:t>
            </a:r>
            <a:r>
              <a:rPr lang="ru-RU" sz="2000" dirty="0"/>
              <a:t> </a:t>
            </a:r>
            <a:r>
              <a:rPr lang="ru-RU" sz="2000" dirty="0" err="1"/>
              <a:t>приховуванні</a:t>
            </a:r>
            <a:r>
              <a:rPr lang="ru-RU" sz="2000" dirty="0"/>
              <a:t> </a:t>
            </a:r>
            <a:r>
              <a:rPr lang="ru-RU" sz="2000" dirty="0" err="1"/>
              <a:t>потерпілого</a:t>
            </a:r>
            <a:r>
              <a:rPr lang="ru-RU" sz="2000" dirty="0"/>
              <a:t>, </a:t>
            </a:r>
            <a:r>
              <a:rPr lang="ru-RU" sz="2000" dirty="0" err="1"/>
              <a:t>але</a:t>
            </a:r>
            <a:r>
              <a:rPr lang="ru-RU" sz="2000" dirty="0"/>
              <a:t> </a:t>
            </a:r>
            <a:r>
              <a:rPr lang="ru-RU" sz="2000" dirty="0" err="1"/>
              <a:t>і</a:t>
            </a:r>
            <a:r>
              <a:rPr lang="ru-RU" sz="2000" dirty="0"/>
              <a:t> </a:t>
            </a:r>
            <a:r>
              <a:rPr lang="ru-RU" sz="2000" dirty="0" err="1"/>
              <a:t>в</a:t>
            </a:r>
            <a:r>
              <a:rPr lang="ru-RU" sz="2000" dirty="0"/>
              <a:t> </a:t>
            </a:r>
            <a:r>
              <a:rPr lang="ru-RU" sz="2000" dirty="0" err="1"/>
              <a:t>інших</a:t>
            </a:r>
            <a:r>
              <a:rPr lang="ru-RU" sz="2000" dirty="0"/>
              <a:t> </a:t>
            </a:r>
            <a:r>
              <a:rPr lang="ru-RU" sz="2000" dirty="0" err="1"/>
              <a:t>діях</a:t>
            </a:r>
            <a:r>
              <a:rPr lang="ru-RU" sz="2000" dirty="0"/>
              <a:t>, </a:t>
            </a:r>
            <a:r>
              <a:rPr lang="ru-RU" sz="2000" dirty="0" err="1"/>
              <a:t>що</a:t>
            </a:r>
            <a:r>
              <a:rPr lang="ru-RU" sz="2000" dirty="0"/>
              <a:t> </a:t>
            </a:r>
            <a:r>
              <a:rPr lang="ru-RU" sz="2000" dirty="0" err="1"/>
              <a:t>ускладнюють</a:t>
            </a:r>
            <a:r>
              <a:rPr lang="ru-RU" sz="2000" dirty="0"/>
              <a:t> </a:t>
            </a:r>
            <a:r>
              <a:rPr lang="ru-RU" sz="2000" dirty="0" err="1"/>
              <a:t>його</a:t>
            </a:r>
            <a:r>
              <a:rPr lang="ru-RU" sz="2000" dirty="0"/>
              <a:t> </a:t>
            </a:r>
            <a:r>
              <a:rPr lang="ru-RU" sz="2000" dirty="0" err="1"/>
              <a:t>виявлення</a:t>
            </a:r>
            <a:r>
              <a:rPr lang="ru-RU" sz="2000" dirty="0"/>
              <a:t>.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755576" y="332656"/>
            <a:ext cx="5312673" cy="584775"/>
          </a:xfrm>
          <a:prstGeom prst="rect">
            <a:avLst/>
          </a:prstGeom>
          <a:solidFill>
            <a:schemeClr val="bg1"/>
          </a:solidFill>
          <a:ln>
            <a:solidFill>
              <a:srgbClr val="113F9B"/>
            </a:solidFill>
          </a:ln>
        </p:spPr>
        <p:txBody>
          <a:bodyPr wrap="none">
            <a:spAutoFit/>
          </a:bodyPr>
          <a:lstStyle/>
          <a:p>
            <a:r>
              <a:rPr lang="ru-RU" sz="3200" b="1" dirty="0">
                <a:solidFill>
                  <a:srgbClr val="113F9B"/>
                </a:solidFill>
                <a:latin typeface="+mj-lt"/>
              </a:rPr>
              <a:t>ПРИХОВУВАННЯ ЛЮДИНИ</a:t>
            </a:r>
          </a:p>
        </p:txBody>
      </p:sp>
      <p:sp>
        <p:nvSpPr>
          <p:cNvPr id="12" name="Выноска со стрелкой влево 11"/>
          <p:cNvSpPr>
            <a:spLocks noChangeArrowheads="1"/>
          </p:cNvSpPr>
          <p:nvPr/>
        </p:nvSpPr>
        <p:spPr bwMode="auto">
          <a:xfrm>
            <a:off x="3419872" y="1340768"/>
            <a:ext cx="5184576" cy="933609"/>
          </a:xfrm>
          <a:prstGeom prst="leftArrowCallout">
            <a:avLst>
              <a:gd name="adj1" fmla="val 25000"/>
              <a:gd name="adj2" fmla="val 25000"/>
              <a:gd name="adj3" fmla="val 24981"/>
              <a:gd name="adj4" fmla="val 64977"/>
            </a:avLst>
          </a:prstGeom>
          <a:ln>
            <a:headEnd/>
            <a:tailEnd type="arrow" w="sm" len="sm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ru-RU" sz="1600" b="1" dirty="0" err="1">
                <a:solidFill>
                  <a:srgbClr val="0F388B"/>
                </a:solidFill>
              </a:rPr>
              <a:t>Утримання</a:t>
            </a:r>
            <a:r>
              <a:rPr lang="ru-RU" sz="1600" b="1" dirty="0">
                <a:solidFill>
                  <a:srgbClr val="0F388B"/>
                </a:solidFill>
              </a:rPr>
              <a:t> </a:t>
            </a:r>
            <a:r>
              <a:rPr lang="ru-RU" sz="1600" b="1" dirty="0" err="1">
                <a:solidFill>
                  <a:srgbClr val="0F388B"/>
                </a:solidFill>
              </a:rPr>
              <a:t>людини</a:t>
            </a:r>
            <a:r>
              <a:rPr lang="ru-RU" sz="1600" b="1" dirty="0">
                <a:solidFill>
                  <a:srgbClr val="0F388B"/>
                </a:solidFill>
              </a:rPr>
              <a:t> в </a:t>
            </a:r>
            <a:r>
              <a:rPr lang="ru-RU" sz="1600" b="1" dirty="0" err="1">
                <a:solidFill>
                  <a:srgbClr val="0F388B"/>
                </a:solidFill>
              </a:rPr>
              <a:t>закритому</a:t>
            </a:r>
            <a:r>
              <a:rPr lang="ru-RU" sz="1600" b="1" dirty="0">
                <a:solidFill>
                  <a:srgbClr val="0F388B"/>
                </a:solidFill>
              </a:rPr>
              <a:t> </a:t>
            </a:r>
            <a:r>
              <a:rPr lang="ru-RU" sz="1600" b="1" dirty="0" err="1">
                <a:solidFill>
                  <a:srgbClr val="0F388B"/>
                </a:solidFill>
              </a:rPr>
              <a:t>приміщенні</a:t>
            </a:r>
            <a:r>
              <a:rPr lang="ru-RU" sz="1600" b="1" dirty="0">
                <a:solidFill>
                  <a:srgbClr val="0F388B"/>
                </a:solidFill>
              </a:rPr>
              <a:t>, транспортному </a:t>
            </a:r>
            <a:r>
              <a:rPr lang="ru-RU" sz="1600" b="1" dirty="0" err="1">
                <a:solidFill>
                  <a:srgbClr val="0F388B"/>
                </a:solidFill>
              </a:rPr>
              <a:t>засобі</a:t>
            </a:r>
            <a:endParaRPr lang="ru-RU" sz="1600" b="1" dirty="0">
              <a:solidFill>
                <a:srgbClr val="0F388B"/>
              </a:solidFill>
            </a:endParaRPr>
          </a:p>
        </p:txBody>
      </p:sp>
      <p:sp>
        <p:nvSpPr>
          <p:cNvPr id="13" name="Выноска со стрелкой влево 12"/>
          <p:cNvSpPr>
            <a:spLocks noChangeArrowheads="1"/>
          </p:cNvSpPr>
          <p:nvPr/>
        </p:nvSpPr>
        <p:spPr bwMode="auto">
          <a:xfrm>
            <a:off x="3419872" y="2420888"/>
            <a:ext cx="5184576" cy="933609"/>
          </a:xfrm>
          <a:prstGeom prst="leftArrowCallout">
            <a:avLst>
              <a:gd name="adj1" fmla="val 25000"/>
              <a:gd name="adj2" fmla="val 25000"/>
              <a:gd name="adj3" fmla="val 24981"/>
              <a:gd name="adj4" fmla="val 64977"/>
            </a:avLst>
          </a:prstGeom>
          <a:ln>
            <a:headEnd/>
            <a:tailEnd type="arrow" w="sm" len="sm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ru-RU" sz="1600" b="1" dirty="0" err="1">
                <a:solidFill>
                  <a:srgbClr val="0F388B"/>
                </a:solidFill>
              </a:rPr>
              <a:t>Недопущення</a:t>
            </a:r>
            <a:r>
              <a:rPr lang="ru-RU" sz="1600" b="1" dirty="0">
                <a:solidFill>
                  <a:srgbClr val="0F388B"/>
                </a:solidFill>
              </a:rPr>
              <a:t> </a:t>
            </a:r>
            <a:r>
              <a:rPr lang="ru-RU" sz="1600" b="1" dirty="0" err="1">
                <a:solidFill>
                  <a:srgbClr val="0F388B"/>
                </a:solidFill>
              </a:rPr>
              <a:t>виходу</a:t>
            </a:r>
            <a:r>
              <a:rPr lang="ru-RU" sz="1600" b="1" dirty="0">
                <a:solidFill>
                  <a:srgbClr val="0F388B"/>
                </a:solidFill>
              </a:rPr>
              <a:t> за </a:t>
            </a:r>
            <a:r>
              <a:rPr lang="ru-RU" sz="1600" b="1" dirty="0" err="1">
                <a:solidFill>
                  <a:srgbClr val="0F388B"/>
                </a:solidFill>
              </a:rPr>
              <a:t>територію</a:t>
            </a:r>
            <a:r>
              <a:rPr lang="ru-RU" sz="1600" b="1" dirty="0">
                <a:solidFill>
                  <a:srgbClr val="0F388B"/>
                </a:solidFill>
              </a:rPr>
              <a:t>, </a:t>
            </a:r>
            <a:r>
              <a:rPr lang="ru-RU" sz="1600" b="1" dirty="0" err="1">
                <a:solidFill>
                  <a:srgbClr val="0F388B"/>
                </a:solidFill>
              </a:rPr>
              <a:t>обмеження</a:t>
            </a:r>
            <a:r>
              <a:rPr lang="ru-RU" sz="1600" b="1" dirty="0">
                <a:solidFill>
                  <a:srgbClr val="0F388B"/>
                </a:solidFill>
              </a:rPr>
              <a:t> </a:t>
            </a:r>
            <a:r>
              <a:rPr lang="ru-RU" sz="1600" b="1" dirty="0" err="1">
                <a:solidFill>
                  <a:srgbClr val="0F388B"/>
                </a:solidFill>
              </a:rPr>
              <a:t>контактів</a:t>
            </a:r>
            <a:endParaRPr lang="ru-RU" sz="1600" b="1" dirty="0">
              <a:solidFill>
                <a:srgbClr val="0F388B"/>
              </a:solidFill>
            </a:endParaRPr>
          </a:p>
        </p:txBody>
      </p:sp>
      <p:sp>
        <p:nvSpPr>
          <p:cNvPr id="14" name="Выноска со стрелкой влево 13"/>
          <p:cNvSpPr>
            <a:spLocks noChangeArrowheads="1"/>
          </p:cNvSpPr>
          <p:nvPr/>
        </p:nvSpPr>
        <p:spPr bwMode="auto">
          <a:xfrm>
            <a:off x="3419872" y="3501008"/>
            <a:ext cx="5184576" cy="933609"/>
          </a:xfrm>
          <a:prstGeom prst="leftArrowCallout">
            <a:avLst>
              <a:gd name="adj1" fmla="val 25000"/>
              <a:gd name="adj2" fmla="val 25000"/>
              <a:gd name="adj3" fmla="val 24981"/>
              <a:gd name="adj4" fmla="val 64977"/>
            </a:avLst>
          </a:prstGeom>
          <a:ln>
            <a:headEnd/>
            <a:tailEnd type="arrow" w="sm" len="sm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ru-RU" sz="1600" b="1" dirty="0" err="1">
                <a:solidFill>
                  <a:srgbClr val="0F388B"/>
                </a:solidFill>
              </a:rPr>
              <a:t>Надання</a:t>
            </a:r>
            <a:r>
              <a:rPr lang="ru-RU" sz="1600" b="1" dirty="0">
                <a:solidFill>
                  <a:srgbClr val="0F388B"/>
                </a:solidFill>
              </a:rPr>
              <a:t> </a:t>
            </a:r>
          </a:p>
          <a:p>
            <a:pPr algn="ctr"/>
            <a:r>
              <a:rPr lang="ru-RU" sz="1600" b="1" dirty="0" err="1">
                <a:solidFill>
                  <a:srgbClr val="0F388B"/>
                </a:solidFill>
              </a:rPr>
              <a:t>підроблених</a:t>
            </a:r>
            <a:r>
              <a:rPr lang="ru-RU" sz="1600" b="1" dirty="0">
                <a:solidFill>
                  <a:srgbClr val="0F388B"/>
                </a:solidFill>
              </a:rPr>
              <a:t> </a:t>
            </a:r>
          </a:p>
          <a:p>
            <a:pPr algn="ctr"/>
            <a:r>
              <a:rPr lang="ru-RU" sz="1600" b="1" dirty="0" err="1">
                <a:solidFill>
                  <a:srgbClr val="0F388B"/>
                </a:solidFill>
              </a:rPr>
              <a:t>документів</a:t>
            </a:r>
            <a:endParaRPr lang="ru-RU" sz="1600" b="1" dirty="0">
              <a:solidFill>
                <a:srgbClr val="0F388B"/>
              </a:solidFill>
            </a:endParaRPr>
          </a:p>
        </p:txBody>
      </p:sp>
      <p:sp>
        <p:nvSpPr>
          <p:cNvPr id="15" name="Выноска со стрелкой влево 14"/>
          <p:cNvSpPr>
            <a:spLocks noChangeArrowheads="1"/>
          </p:cNvSpPr>
          <p:nvPr/>
        </p:nvSpPr>
        <p:spPr bwMode="auto">
          <a:xfrm>
            <a:off x="3419872" y="4581128"/>
            <a:ext cx="5184576" cy="933609"/>
          </a:xfrm>
          <a:prstGeom prst="leftArrowCallout">
            <a:avLst>
              <a:gd name="adj1" fmla="val 25000"/>
              <a:gd name="adj2" fmla="val 25000"/>
              <a:gd name="adj3" fmla="val 24981"/>
              <a:gd name="adj4" fmla="val 64977"/>
            </a:avLst>
          </a:prstGeom>
          <a:ln>
            <a:headEnd/>
            <a:tailEnd type="arrow" w="sm" len="sm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ru-RU" sz="1600" b="1" dirty="0" err="1">
                <a:solidFill>
                  <a:srgbClr val="0F388B"/>
                </a:solidFill>
              </a:rPr>
              <a:t>Медикаментозне</a:t>
            </a:r>
            <a:r>
              <a:rPr lang="ru-RU" sz="1600" b="1" dirty="0">
                <a:solidFill>
                  <a:srgbClr val="0F388B"/>
                </a:solidFill>
              </a:rPr>
              <a:t> </a:t>
            </a:r>
          </a:p>
          <a:p>
            <a:pPr algn="ctr"/>
            <a:r>
              <a:rPr lang="ru-RU" sz="1600" b="1" dirty="0" err="1">
                <a:solidFill>
                  <a:srgbClr val="0F388B"/>
                </a:solidFill>
              </a:rPr>
              <a:t>подавлення</a:t>
            </a:r>
            <a:r>
              <a:rPr lang="ru-RU" sz="1600" b="1" dirty="0">
                <a:solidFill>
                  <a:srgbClr val="0F388B"/>
                </a:solidFill>
              </a:rPr>
              <a:t> </a:t>
            </a:r>
          </a:p>
          <a:p>
            <a:pPr algn="ctr"/>
            <a:r>
              <a:rPr lang="ru-RU" sz="1600" b="1" dirty="0" err="1">
                <a:solidFill>
                  <a:srgbClr val="0F388B"/>
                </a:solidFill>
              </a:rPr>
              <a:t>активності</a:t>
            </a:r>
            <a:endParaRPr lang="ru-RU" sz="1600" b="1" dirty="0">
              <a:solidFill>
                <a:srgbClr val="0F388B"/>
              </a:solidFill>
            </a:endParaRPr>
          </a:p>
        </p:txBody>
      </p:sp>
      <p:sp>
        <p:nvSpPr>
          <p:cNvPr id="16" name="Выноска со стрелкой влево 15"/>
          <p:cNvSpPr>
            <a:spLocks noChangeArrowheads="1"/>
          </p:cNvSpPr>
          <p:nvPr/>
        </p:nvSpPr>
        <p:spPr bwMode="auto">
          <a:xfrm>
            <a:off x="3419872" y="5661248"/>
            <a:ext cx="5184576" cy="933609"/>
          </a:xfrm>
          <a:prstGeom prst="leftArrowCallout">
            <a:avLst>
              <a:gd name="adj1" fmla="val 25000"/>
              <a:gd name="adj2" fmla="val 25000"/>
              <a:gd name="adj3" fmla="val 24981"/>
              <a:gd name="adj4" fmla="val 64977"/>
            </a:avLst>
          </a:prstGeom>
          <a:ln>
            <a:headEnd/>
            <a:tailEnd type="arrow" w="sm" len="sm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ru-RU" sz="1600" b="1" dirty="0" err="1">
                <a:solidFill>
                  <a:srgbClr val="0F388B"/>
                </a:solidFill>
              </a:rPr>
              <a:t>Зміна</a:t>
            </a:r>
            <a:r>
              <a:rPr lang="ru-RU" sz="1600" b="1" dirty="0">
                <a:solidFill>
                  <a:srgbClr val="0F388B"/>
                </a:solidFill>
              </a:rPr>
              <a:t> </a:t>
            </a:r>
          </a:p>
          <a:p>
            <a:pPr algn="ctr"/>
            <a:r>
              <a:rPr lang="ru-RU" sz="1600" b="1" dirty="0" err="1">
                <a:solidFill>
                  <a:srgbClr val="0F388B"/>
                </a:solidFill>
              </a:rPr>
              <a:t>зовнішності</a:t>
            </a:r>
            <a:endParaRPr lang="ru-RU" sz="1600" b="1" dirty="0">
              <a:solidFill>
                <a:srgbClr val="0F388B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8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58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58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58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58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4" grpId="0" animBg="1"/>
      <p:bldP spid="15" grpId="0" animBg="1"/>
      <p:bldP spid="1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323528" y="260648"/>
            <a:ext cx="8424936" cy="646331"/>
          </a:xfrm>
          <a:prstGeom prst="rect">
            <a:avLst/>
          </a:prstGeom>
          <a:ln>
            <a:solidFill>
              <a:srgbClr val="113F9B"/>
            </a:solidFill>
            <a:headEnd/>
            <a:tailEnd type="none" w="sm" len="sm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anchor="ctr">
            <a:spAutoFit/>
          </a:bodyPr>
          <a:lstStyle/>
          <a:p>
            <a:pPr algn="ctr" eaLnBrk="0" hangingPunct="0"/>
            <a:r>
              <a:rPr lang="ru-RU" sz="3600" b="1" dirty="0">
                <a:solidFill>
                  <a:srgbClr val="113F9B"/>
                </a:solidFill>
                <a:latin typeface="+mj-lt"/>
                <a:cs typeface="Times New Roman" pitchFamily="18" charset="0"/>
              </a:rPr>
              <a:t>ПЕРЕДАЧА / ОТРИМАННЯ ЛЮДИНИ</a:t>
            </a:r>
            <a:r>
              <a:rPr lang="ru-RU" sz="3600" i="1" dirty="0">
                <a:solidFill>
                  <a:srgbClr val="113F9B"/>
                </a:solidFill>
                <a:latin typeface="+mj-lt"/>
                <a:cs typeface="Times New Roman" pitchFamily="18" charset="0"/>
              </a:rPr>
              <a:t> </a:t>
            </a:r>
            <a:r>
              <a:rPr lang="ru-RU" sz="3600" dirty="0">
                <a:solidFill>
                  <a:srgbClr val="113F9B"/>
                </a:solidFill>
                <a:latin typeface="+mj-lt"/>
                <a:cs typeface="Times New Roman" pitchFamily="18" charset="0"/>
              </a:rPr>
              <a:t>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3131840" y="2132856"/>
            <a:ext cx="4572000" cy="2197396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14000"/>
              </a:lnSpc>
            </a:pPr>
            <a:r>
              <a:rPr lang="ru-RU" sz="2400" b="1" dirty="0">
                <a:solidFill>
                  <a:schemeClr val="bg1"/>
                </a:solidFill>
              </a:rPr>
              <a:t>НА ЦЬОМУ ЕТАПІ ВІДБУВАЄТЬСЯ   ПЕРЕХІД КОНТРОЛЮ НАД ЛЮДИНОЮ ВІД ОДНОЇ  ОСОБИ (ГРУПИ) ДО  ІНШОЇ ОСОБИ (ГРУПИ)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043608" y="404664"/>
            <a:ext cx="6912768" cy="584775"/>
          </a:xfrm>
          <a:prstGeom prst="rect">
            <a:avLst/>
          </a:prstGeom>
          <a:ln>
            <a:solidFill>
              <a:srgbClr val="113F9B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uk-UA" sz="3200" b="1" dirty="0">
                <a:solidFill>
                  <a:srgbClr val="113F9B"/>
                </a:solidFill>
              </a:rPr>
              <a:t>ЗАСТОСОВУЮТЬ ДО ЛЮДИНИ</a:t>
            </a:r>
            <a:endParaRPr lang="ru-RU" sz="3200" b="1" dirty="0">
              <a:solidFill>
                <a:srgbClr val="113F9B"/>
              </a:solidFill>
            </a:endParaRPr>
          </a:p>
        </p:txBody>
      </p:sp>
      <p:sp>
        <p:nvSpPr>
          <p:cNvPr id="14" name="Выноска со стрелкой влево 13"/>
          <p:cNvSpPr>
            <a:spLocks noChangeArrowheads="1"/>
          </p:cNvSpPr>
          <p:nvPr/>
        </p:nvSpPr>
        <p:spPr bwMode="auto">
          <a:xfrm>
            <a:off x="3995936" y="6021288"/>
            <a:ext cx="4176464" cy="648072"/>
          </a:xfrm>
          <a:prstGeom prst="leftArrowCallout">
            <a:avLst>
              <a:gd name="adj1" fmla="val 25000"/>
              <a:gd name="adj2" fmla="val 25000"/>
              <a:gd name="adj3" fmla="val 24981"/>
              <a:gd name="adj4" fmla="val 78196"/>
            </a:avLst>
          </a:prstGeom>
          <a:ln>
            <a:headEnd/>
            <a:tailEnd type="arrow" w="sm" len="sm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uk-UA" sz="2000" b="1" dirty="0">
                <a:solidFill>
                  <a:srgbClr val="113F9B"/>
                </a:solidFill>
              </a:rPr>
              <a:t>Викрадення</a:t>
            </a:r>
          </a:p>
          <a:p>
            <a:pPr algn="ctr"/>
            <a:endParaRPr lang="ru-RU" sz="1600" b="1" dirty="0">
              <a:solidFill>
                <a:srgbClr val="0F388B"/>
              </a:solidFill>
            </a:endParaRPr>
          </a:p>
        </p:txBody>
      </p:sp>
      <p:sp>
        <p:nvSpPr>
          <p:cNvPr id="15" name="Выноска со стрелкой влево 14"/>
          <p:cNvSpPr>
            <a:spLocks noChangeArrowheads="1"/>
          </p:cNvSpPr>
          <p:nvPr/>
        </p:nvSpPr>
        <p:spPr bwMode="auto">
          <a:xfrm>
            <a:off x="3995936" y="5157192"/>
            <a:ext cx="4176464" cy="648072"/>
          </a:xfrm>
          <a:prstGeom prst="leftArrowCallout">
            <a:avLst>
              <a:gd name="adj1" fmla="val 25000"/>
              <a:gd name="adj2" fmla="val 25000"/>
              <a:gd name="adj3" fmla="val 24981"/>
              <a:gd name="adj4" fmla="val 78196"/>
            </a:avLst>
          </a:prstGeom>
          <a:ln>
            <a:headEnd/>
            <a:tailEnd type="arrow" w="sm" len="sm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uk-UA" sz="2000" b="1" dirty="0">
                <a:solidFill>
                  <a:srgbClr val="113F9B"/>
                </a:solidFill>
              </a:rPr>
              <a:t>Введення в </a:t>
            </a:r>
          </a:p>
          <a:p>
            <a:pPr algn="ctr"/>
            <a:r>
              <a:rPr lang="uk-UA" sz="2000" b="1" dirty="0">
                <a:solidFill>
                  <a:srgbClr val="113F9B"/>
                </a:solidFill>
              </a:rPr>
              <a:t>боргову кабалу </a:t>
            </a:r>
          </a:p>
          <a:p>
            <a:pPr algn="ctr"/>
            <a:endParaRPr lang="ru-RU" sz="1600" b="1" dirty="0">
              <a:solidFill>
                <a:srgbClr val="0F388B"/>
              </a:solidFill>
            </a:endParaRPr>
          </a:p>
        </p:txBody>
      </p:sp>
      <p:sp>
        <p:nvSpPr>
          <p:cNvPr id="16" name="Выноска со стрелкой влево 15"/>
          <p:cNvSpPr>
            <a:spLocks noChangeArrowheads="1"/>
          </p:cNvSpPr>
          <p:nvPr/>
        </p:nvSpPr>
        <p:spPr bwMode="auto">
          <a:xfrm>
            <a:off x="3995936" y="1412776"/>
            <a:ext cx="4176464" cy="648072"/>
          </a:xfrm>
          <a:prstGeom prst="leftArrowCallout">
            <a:avLst>
              <a:gd name="adj1" fmla="val 25000"/>
              <a:gd name="adj2" fmla="val 25000"/>
              <a:gd name="adj3" fmla="val 24981"/>
              <a:gd name="adj4" fmla="val 78196"/>
            </a:avLst>
          </a:prstGeom>
          <a:ln>
            <a:headEnd/>
            <a:tailEnd type="arrow" w="sm" len="sm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uk-UA" sz="2000" b="1" dirty="0">
                <a:solidFill>
                  <a:srgbClr val="113F9B"/>
                </a:solidFill>
              </a:rPr>
              <a:t>Обман, </a:t>
            </a:r>
          </a:p>
          <a:p>
            <a:pPr algn="ctr"/>
            <a:r>
              <a:rPr lang="uk-UA" sz="2000" b="1" dirty="0">
                <a:solidFill>
                  <a:srgbClr val="113F9B"/>
                </a:solidFill>
              </a:rPr>
              <a:t>шахрайство</a:t>
            </a:r>
          </a:p>
          <a:p>
            <a:pPr algn="ctr"/>
            <a:endParaRPr lang="uk-UA" dirty="0">
              <a:solidFill>
                <a:srgbClr val="113F9B"/>
              </a:solidFill>
            </a:endParaRPr>
          </a:p>
        </p:txBody>
      </p:sp>
      <p:sp>
        <p:nvSpPr>
          <p:cNvPr id="17" name="Выноска со стрелкой влево 16"/>
          <p:cNvSpPr>
            <a:spLocks noChangeArrowheads="1"/>
          </p:cNvSpPr>
          <p:nvPr/>
        </p:nvSpPr>
        <p:spPr bwMode="auto">
          <a:xfrm>
            <a:off x="3995936" y="3140968"/>
            <a:ext cx="4176464" cy="648072"/>
          </a:xfrm>
          <a:prstGeom prst="leftArrowCallout">
            <a:avLst>
              <a:gd name="adj1" fmla="val 25000"/>
              <a:gd name="adj2" fmla="val 25000"/>
              <a:gd name="adj3" fmla="val 24981"/>
              <a:gd name="adj4" fmla="val 78196"/>
            </a:avLst>
          </a:prstGeom>
          <a:ln>
            <a:headEnd/>
            <a:tailEnd type="arrow" w="sm" len="sm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uk-UA" sz="2000" b="1" dirty="0">
                <a:solidFill>
                  <a:srgbClr val="113F9B"/>
                </a:solidFill>
              </a:rPr>
              <a:t>Зловживання </a:t>
            </a:r>
          </a:p>
          <a:p>
            <a:pPr algn="ctr"/>
            <a:r>
              <a:rPr lang="uk-UA" sz="2000" b="1" dirty="0">
                <a:solidFill>
                  <a:srgbClr val="113F9B"/>
                </a:solidFill>
              </a:rPr>
              <a:t>владою </a:t>
            </a:r>
          </a:p>
          <a:p>
            <a:pPr algn="ctr"/>
            <a:endParaRPr lang="uk-UA" dirty="0">
              <a:solidFill>
                <a:srgbClr val="113F9B"/>
              </a:solidFill>
            </a:endParaRPr>
          </a:p>
        </p:txBody>
      </p:sp>
      <p:sp>
        <p:nvSpPr>
          <p:cNvPr id="18" name="Выноска со стрелкой влево 17"/>
          <p:cNvSpPr>
            <a:spLocks noChangeArrowheads="1"/>
          </p:cNvSpPr>
          <p:nvPr/>
        </p:nvSpPr>
        <p:spPr bwMode="auto">
          <a:xfrm>
            <a:off x="3995936" y="4005064"/>
            <a:ext cx="4176464" cy="1008112"/>
          </a:xfrm>
          <a:prstGeom prst="leftArrowCallout">
            <a:avLst>
              <a:gd name="adj1" fmla="val 25000"/>
              <a:gd name="adj2" fmla="val 25000"/>
              <a:gd name="adj3" fmla="val 24981"/>
              <a:gd name="adj4" fmla="val 78196"/>
            </a:avLst>
          </a:prstGeom>
          <a:ln>
            <a:headEnd/>
            <a:tailEnd type="arrow" w="sm" len="sm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uk-UA" sz="2000" b="1" dirty="0">
                <a:solidFill>
                  <a:srgbClr val="113F9B"/>
                </a:solidFill>
              </a:rPr>
              <a:t>Використання</a:t>
            </a:r>
          </a:p>
          <a:p>
            <a:pPr algn="ctr"/>
            <a:r>
              <a:rPr lang="uk-UA" sz="2000" b="1" dirty="0">
                <a:solidFill>
                  <a:srgbClr val="113F9B"/>
                </a:solidFill>
              </a:rPr>
              <a:t> уразливого фізичного або </a:t>
            </a:r>
            <a:r>
              <a:rPr lang="uk-UA" sz="2000" b="1" dirty="0" err="1">
                <a:solidFill>
                  <a:srgbClr val="113F9B"/>
                </a:solidFill>
              </a:rPr>
              <a:t>психичного</a:t>
            </a:r>
            <a:r>
              <a:rPr lang="uk-UA" sz="2000" b="1" dirty="0">
                <a:solidFill>
                  <a:srgbClr val="113F9B"/>
                </a:solidFill>
              </a:rPr>
              <a:t> стану</a:t>
            </a:r>
          </a:p>
          <a:p>
            <a:pPr algn="ctr"/>
            <a:endParaRPr lang="uk-UA" b="1" dirty="0">
              <a:solidFill>
                <a:srgbClr val="113F9B"/>
              </a:solidFill>
            </a:endParaRPr>
          </a:p>
        </p:txBody>
      </p:sp>
      <p:sp>
        <p:nvSpPr>
          <p:cNvPr id="19" name="Выноска со стрелкой влево 18"/>
          <p:cNvSpPr>
            <a:spLocks noChangeArrowheads="1"/>
          </p:cNvSpPr>
          <p:nvPr/>
        </p:nvSpPr>
        <p:spPr bwMode="auto">
          <a:xfrm>
            <a:off x="3995936" y="2276872"/>
            <a:ext cx="4176464" cy="648072"/>
          </a:xfrm>
          <a:prstGeom prst="leftArrowCallout">
            <a:avLst>
              <a:gd name="adj1" fmla="val 25000"/>
              <a:gd name="adj2" fmla="val 25000"/>
              <a:gd name="adj3" fmla="val 24981"/>
              <a:gd name="adj4" fmla="val 78196"/>
            </a:avLst>
          </a:prstGeom>
          <a:ln>
            <a:headEnd/>
            <a:tailEnd type="arrow" w="sm" len="sm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uk-UA" sz="2000" b="1" dirty="0">
                <a:solidFill>
                  <a:srgbClr val="113F9B"/>
                </a:solidFill>
              </a:rPr>
              <a:t>Застосування сили,  </a:t>
            </a:r>
          </a:p>
          <a:p>
            <a:pPr algn="ctr"/>
            <a:r>
              <a:rPr lang="uk-UA" sz="2000" b="1" dirty="0">
                <a:solidFill>
                  <a:srgbClr val="113F9B"/>
                </a:solidFill>
              </a:rPr>
              <a:t>погрози, шантаж</a:t>
            </a:r>
          </a:p>
          <a:p>
            <a:pPr algn="ctr"/>
            <a:endParaRPr lang="uk-UA" sz="2000" b="1" dirty="0">
              <a:solidFill>
                <a:srgbClr val="113F9B"/>
              </a:solidFill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467544" y="3717032"/>
            <a:ext cx="202722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800" b="1" dirty="0">
                <a:solidFill>
                  <a:srgbClr val="113F9B"/>
                </a:solidFill>
              </a:rPr>
              <a:t>СПОСОБИ</a:t>
            </a:r>
            <a:endParaRPr lang="ru-RU" sz="28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8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58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58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58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58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8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extBox 5"/>
          <p:cNvSpPr txBox="1">
            <a:spLocks noChangeArrowheads="1"/>
          </p:cNvSpPr>
          <p:nvPr/>
        </p:nvSpPr>
        <p:spPr bwMode="auto">
          <a:xfrm>
            <a:off x="827584" y="260648"/>
            <a:ext cx="7798279" cy="1077218"/>
          </a:xfrm>
          <a:prstGeom prst="rect">
            <a:avLst/>
          </a:prstGeom>
          <a:solidFill>
            <a:schemeClr val="bg1"/>
          </a:solidFill>
          <a:ln w="9525">
            <a:solidFill>
              <a:srgbClr val="113F9B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rgbClr val="0F388B"/>
                </a:solidFill>
                <a:latin typeface="+mj-lt"/>
              </a:rPr>
              <a:t>ТРИ ГРУПИ ЕЛЕМЕНТІВ </a:t>
            </a:r>
          </a:p>
          <a:p>
            <a:pPr algn="ctr"/>
            <a:r>
              <a:rPr lang="ru-RU" sz="3200" b="1" dirty="0">
                <a:solidFill>
                  <a:srgbClr val="0F388B"/>
                </a:solidFill>
                <a:latin typeface="+mj-lt"/>
              </a:rPr>
              <a:t>ПОНЯТТЯ ТОРГІВЛІ ЛЮДЬМИ</a:t>
            </a:r>
          </a:p>
        </p:txBody>
      </p:sp>
      <p:sp>
        <p:nvSpPr>
          <p:cNvPr id="7" name="TextBox 12"/>
          <p:cNvSpPr txBox="1">
            <a:spLocks noChangeArrowheads="1"/>
          </p:cNvSpPr>
          <p:nvPr/>
        </p:nvSpPr>
        <p:spPr bwMode="auto">
          <a:xfrm>
            <a:off x="251520" y="1700808"/>
            <a:ext cx="2303462" cy="738664"/>
          </a:xfrm>
          <a:prstGeom prst="rect">
            <a:avLst/>
          </a:prstGeom>
          <a:solidFill>
            <a:srgbClr val="C00000">
              <a:alpha val="10980"/>
            </a:srgbClr>
          </a:solidFill>
          <a:ln w="9525">
            <a:solidFill>
              <a:srgbClr val="99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endParaRPr lang="ru-RU" dirty="0"/>
          </a:p>
          <a:p>
            <a:pPr algn="ctr"/>
            <a:r>
              <a:rPr lang="ru-RU" sz="2400" b="1" dirty="0">
                <a:solidFill>
                  <a:srgbClr val="C00000"/>
                </a:solidFill>
              </a:rPr>
              <a:t>ДІЯ</a:t>
            </a:r>
            <a:endParaRPr lang="ru-RU" dirty="0"/>
          </a:p>
        </p:txBody>
      </p:sp>
      <p:sp>
        <p:nvSpPr>
          <p:cNvPr id="8" name="TextBox 13"/>
          <p:cNvSpPr txBox="1">
            <a:spLocks noChangeArrowheads="1"/>
          </p:cNvSpPr>
          <p:nvPr/>
        </p:nvSpPr>
        <p:spPr bwMode="auto">
          <a:xfrm>
            <a:off x="251520" y="4514386"/>
            <a:ext cx="2303462" cy="738664"/>
          </a:xfrm>
          <a:prstGeom prst="rect">
            <a:avLst/>
          </a:prstGeom>
          <a:solidFill>
            <a:srgbClr val="C00000">
              <a:alpha val="10980"/>
            </a:srgbClr>
          </a:solidFill>
          <a:ln w="9525">
            <a:solidFill>
              <a:srgbClr val="99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endParaRPr lang="ru-RU" dirty="0"/>
          </a:p>
          <a:p>
            <a:pPr algn="ctr"/>
            <a:r>
              <a:rPr lang="ru-RU" sz="2400" b="1" dirty="0">
                <a:solidFill>
                  <a:srgbClr val="C00000"/>
                </a:solidFill>
              </a:rPr>
              <a:t>МЕТА</a:t>
            </a:r>
            <a:endParaRPr lang="ru-RU" dirty="0"/>
          </a:p>
        </p:txBody>
      </p:sp>
      <p:sp>
        <p:nvSpPr>
          <p:cNvPr id="9" name="TextBox 14"/>
          <p:cNvSpPr txBox="1">
            <a:spLocks noChangeArrowheads="1"/>
          </p:cNvSpPr>
          <p:nvPr/>
        </p:nvSpPr>
        <p:spPr bwMode="auto">
          <a:xfrm>
            <a:off x="251520" y="2996952"/>
            <a:ext cx="2303462" cy="1015663"/>
          </a:xfrm>
          <a:prstGeom prst="rect">
            <a:avLst/>
          </a:prstGeom>
          <a:solidFill>
            <a:srgbClr val="C00000">
              <a:alpha val="10980"/>
            </a:srgbClr>
          </a:solidFill>
          <a:ln w="9525">
            <a:solidFill>
              <a:srgbClr val="99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endParaRPr lang="ru-RU" dirty="0"/>
          </a:p>
          <a:p>
            <a:pPr algn="ctr"/>
            <a:r>
              <a:rPr lang="ru-RU" sz="2400" b="1" dirty="0">
                <a:solidFill>
                  <a:srgbClr val="C00000"/>
                </a:solidFill>
              </a:rPr>
              <a:t>СПОСІБ</a:t>
            </a:r>
          </a:p>
          <a:p>
            <a:pPr algn="ctr"/>
            <a:endParaRPr lang="ru-RU" dirty="0"/>
          </a:p>
        </p:txBody>
      </p:sp>
      <p:sp>
        <p:nvSpPr>
          <p:cNvPr id="10" name="TextBox 15"/>
          <p:cNvSpPr txBox="1">
            <a:spLocks noChangeArrowheads="1"/>
          </p:cNvSpPr>
          <p:nvPr/>
        </p:nvSpPr>
        <p:spPr bwMode="auto">
          <a:xfrm>
            <a:off x="1259632" y="2276872"/>
            <a:ext cx="358775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4000" b="1" dirty="0">
                <a:solidFill>
                  <a:srgbClr val="C00000"/>
                </a:solidFill>
              </a:rPr>
              <a:t>+</a:t>
            </a:r>
          </a:p>
        </p:txBody>
      </p:sp>
      <p:sp>
        <p:nvSpPr>
          <p:cNvPr id="11" name="TextBox 16"/>
          <p:cNvSpPr txBox="1">
            <a:spLocks noChangeArrowheads="1"/>
          </p:cNvSpPr>
          <p:nvPr/>
        </p:nvSpPr>
        <p:spPr bwMode="auto">
          <a:xfrm>
            <a:off x="1259632" y="3861048"/>
            <a:ext cx="360363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4000" b="1" dirty="0">
                <a:solidFill>
                  <a:srgbClr val="C00000"/>
                </a:solidFill>
              </a:rPr>
              <a:t>+</a:t>
            </a:r>
          </a:p>
        </p:txBody>
      </p:sp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2915816" y="1556792"/>
            <a:ext cx="5832475" cy="11079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uk-UA" sz="2200" b="1" dirty="0">
                <a:solidFill>
                  <a:schemeClr val="bg1"/>
                </a:solidFill>
              </a:rPr>
              <a:t>вербування,  переміщення, переховування,  передача людини, отримання людини</a:t>
            </a:r>
          </a:p>
        </p:txBody>
      </p:sp>
      <p:sp>
        <p:nvSpPr>
          <p:cNvPr id="14" name="TextBox 13"/>
          <p:cNvSpPr txBox="1">
            <a:spLocks noChangeArrowheads="1"/>
          </p:cNvSpPr>
          <p:nvPr/>
        </p:nvSpPr>
        <p:spPr bwMode="auto">
          <a:xfrm>
            <a:off x="2915816" y="2924944"/>
            <a:ext cx="5905500" cy="144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uk-UA" sz="2200" b="1" dirty="0">
                <a:solidFill>
                  <a:schemeClr val="bg1"/>
                </a:solidFill>
              </a:rPr>
              <a:t>обман,  погрози, застосування сили, викрадення, шахрайство, зловживання владою або уразливим станом та інші форми примусу</a:t>
            </a:r>
          </a:p>
        </p:txBody>
      </p:sp>
      <p:sp>
        <p:nvSpPr>
          <p:cNvPr id="15" name="TextBox 14"/>
          <p:cNvSpPr txBox="1">
            <a:spLocks noChangeArrowheads="1"/>
          </p:cNvSpPr>
          <p:nvPr/>
        </p:nvSpPr>
        <p:spPr bwMode="auto">
          <a:xfrm>
            <a:off x="2987824" y="4581128"/>
            <a:ext cx="5184775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600" b="1" dirty="0"/>
              <a:t>ЕКСПЛУАТАЦІЯ</a:t>
            </a:r>
          </a:p>
        </p:txBody>
      </p:sp>
      <p:cxnSp>
        <p:nvCxnSpPr>
          <p:cNvPr id="13323" name="Прямая со стрелкой 15"/>
          <p:cNvCxnSpPr>
            <a:cxnSpLocks noChangeShapeType="1"/>
          </p:cNvCxnSpPr>
          <p:nvPr/>
        </p:nvCxnSpPr>
        <p:spPr bwMode="auto">
          <a:xfrm>
            <a:off x="467544" y="1484784"/>
            <a:ext cx="8207375" cy="1587"/>
          </a:xfrm>
          <a:prstGeom prst="straightConnector1">
            <a:avLst/>
          </a:prstGeom>
          <a:noFill/>
          <a:ln w="31750" algn="ctr">
            <a:solidFill>
              <a:srgbClr val="C00000"/>
            </a:solidFill>
            <a:round/>
            <a:headEnd/>
            <a:tailEnd type="oval" w="med" len="med"/>
          </a:ln>
        </p:spPr>
      </p:cxnSp>
      <p:sp>
        <p:nvSpPr>
          <p:cNvPr id="19" name="TextBox 18"/>
          <p:cNvSpPr txBox="1">
            <a:spLocks noChangeArrowheads="1"/>
          </p:cNvSpPr>
          <p:nvPr/>
        </p:nvSpPr>
        <p:spPr bwMode="auto">
          <a:xfrm>
            <a:off x="468313" y="5445224"/>
            <a:ext cx="8208143" cy="1200329"/>
          </a:xfrm>
          <a:prstGeom prst="rect">
            <a:avLst/>
          </a:prstGeom>
          <a:solidFill>
            <a:schemeClr val="bg1"/>
          </a:solidFill>
          <a:ln w="25400">
            <a:solidFill>
              <a:srgbClr val="C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2400" b="1" dirty="0"/>
              <a:t>Для </a:t>
            </a:r>
            <a:r>
              <a:rPr lang="uk-UA" sz="2400" b="1" dirty="0"/>
              <a:t>визнання цього злочину по відношенню до дітей вважається достатньою комбінація</a:t>
            </a:r>
            <a:r>
              <a:rPr lang="ru-RU" sz="2400" b="1" dirty="0"/>
              <a:t>:</a:t>
            </a:r>
          </a:p>
          <a:p>
            <a:pPr algn="ctr"/>
            <a:r>
              <a:rPr lang="ru-RU" sz="2400" b="1" dirty="0">
                <a:solidFill>
                  <a:srgbClr val="C00000"/>
                </a:solidFill>
              </a:rPr>
              <a:t>ДІЯ + МЕТА</a:t>
            </a:r>
            <a:endParaRPr lang="ru-RU" dirty="0"/>
          </a:p>
        </p:txBody>
      </p:sp>
      <p:sp>
        <p:nvSpPr>
          <p:cNvPr id="20" name="TextBox 19"/>
          <p:cNvSpPr txBox="1">
            <a:spLocks noChangeArrowheads="1"/>
          </p:cNvSpPr>
          <p:nvPr/>
        </p:nvSpPr>
        <p:spPr bwMode="auto">
          <a:xfrm>
            <a:off x="468313" y="5300663"/>
            <a:ext cx="647700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8000" b="1" dirty="0">
                <a:solidFill>
                  <a:srgbClr val="C00000"/>
                </a:solidFill>
              </a:rPr>
              <a:t>!</a:t>
            </a:r>
            <a:endParaRPr lang="ru-RU" sz="8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92" decel="100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" dur="192" decel="100000"/>
                                        <p:tgtEl>
                                          <p:spTgt spid="15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15" dur="308" accel="100000" fill="hold">
                                          <p:stCondLst>
                                            <p:cond delay="19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6" dur="192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7" dur="308" accel="100000" fill="hold">
                                          <p:stCondLst>
                                            <p:cond delay="19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8" dur="192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9" dur="308" accel="100000" fill="hold">
                                          <p:stCondLst>
                                            <p:cond delay="19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5" grpId="0"/>
      <p:bldP spid="19" grpId="0" animBg="1"/>
      <p:bldP spid="20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extBox 5"/>
          <p:cNvSpPr txBox="1">
            <a:spLocks noChangeArrowheads="1"/>
          </p:cNvSpPr>
          <p:nvPr/>
        </p:nvSpPr>
        <p:spPr bwMode="auto">
          <a:xfrm>
            <a:off x="0" y="260648"/>
            <a:ext cx="9144000" cy="46166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113F9B"/>
                </a:solidFill>
              </a:rPr>
              <a:t>ЯКІ ЕЛЕМЕНТИ ЗЛОЧИНУ  МАЮТЬ МІСЦЕ В ІСТОРІЯХ</a:t>
            </a:r>
          </a:p>
        </p:txBody>
      </p:sp>
      <p:sp>
        <p:nvSpPr>
          <p:cNvPr id="9" name="TextBox 14"/>
          <p:cNvSpPr txBox="1">
            <a:spLocks noChangeArrowheads="1"/>
          </p:cNvSpPr>
          <p:nvPr/>
        </p:nvSpPr>
        <p:spPr bwMode="auto">
          <a:xfrm>
            <a:off x="251520" y="3284984"/>
            <a:ext cx="2303462" cy="1015663"/>
          </a:xfrm>
          <a:prstGeom prst="rect">
            <a:avLst/>
          </a:prstGeom>
          <a:solidFill>
            <a:srgbClr val="C00000">
              <a:alpha val="10980"/>
            </a:srgbClr>
          </a:solidFill>
          <a:ln w="9525">
            <a:solidFill>
              <a:srgbClr val="99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endParaRPr lang="ru-RU" dirty="0"/>
          </a:p>
          <a:p>
            <a:pPr algn="ctr"/>
            <a:r>
              <a:rPr lang="ru-RU" sz="2400" b="1" dirty="0">
                <a:solidFill>
                  <a:srgbClr val="C00000"/>
                </a:solidFill>
              </a:rPr>
              <a:t>СПОСІБ</a:t>
            </a:r>
          </a:p>
          <a:p>
            <a:pPr algn="ctr"/>
            <a:endParaRPr lang="ru-RU" dirty="0"/>
          </a:p>
        </p:txBody>
      </p:sp>
      <p:sp>
        <p:nvSpPr>
          <p:cNvPr id="10" name="TextBox 15"/>
          <p:cNvSpPr txBox="1">
            <a:spLocks noChangeArrowheads="1"/>
          </p:cNvSpPr>
          <p:nvPr/>
        </p:nvSpPr>
        <p:spPr bwMode="auto">
          <a:xfrm>
            <a:off x="1187624" y="2492896"/>
            <a:ext cx="358775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600" b="1" dirty="0">
                <a:solidFill>
                  <a:srgbClr val="C00000"/>
                </a:solidFill>
              </a:rPr>
              <a:t>+</a:t>
            </a:r>
          </a:p>
        </p:txBody>
      </p:sp>
      <p:sp>
        <p:nvSpPr>
          <p:cNvPr id="11" name="TextBox 16"/>
          <p:cNvSpPr txBox="1">
            <a:spLocks noChangeArrowheads="1"/>
          </p:cNvSpPr>
          <p:nvPr/>
        </p:nvSpPr>
        <p:spPr bwMode="auto">
          <a:xfrm>
            <a:off x="1259632" y="4437112"/>
            <a:ext cx="360363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600" b="1" dirty="0">
                <a:solidFill>
                  <a:srgbClr val="C00000"/>
                </a:solidFill>
              </a:rPr>
              <a:t>+</a:t>
            </a:r>
          </a:p>
        </p:txBody>
      </p:sp>
      <p:sp>
        <p:nvSpPr>
          <p:cNvPr id="15" name="TextBox 14"/>
          <p:cNvSpPr txBox="1">
            <a:spLocks noChangeArrowheads="1"/>
          </p:cNvSpPr>
          <p:nvPr/>
        </p:nvSpPr>
        <p:spPr bwMode="auto">
          <a:xfrm>
            <a:off x="3074617" y="3966844"/>
            <a:ext cx="5184775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endParaRPr lang="ru-RU" b="1" dirty="0"/>
          </a:p>
        </p:txBody>
      </p:sp>
      <p:sp>
        <p:nvSpPr>
          <p:cNvPr id="16" name="TextBox 14"/>
          <p:cNvSpPr txBox="1">
            <a:spLocks noChangeArrowheads="1"/>
          </p:cNvSpPr>
          <p:nvPr/>
        </p:nvSpPr>
        <p:spPr bwMode="auto">
          <a:xfrm>
            <a:off x="251520" y="1412776"/>
            <a:ext cx="2303462" cy="1015663"/>
          </a:xfrm>
          <a:prstGeom prst="rect">
            <a:avLst/>
          </a:prstGeom>
          <a:solidFill>
            <a:srgbClr val="C00000">
              <a:alpha val="10980"/>
            </a:srgbClr>
          </a:solidFill>
          <a:ln w="9525">
            <a:solidFill>
              <a:srgbClr val="99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endParaRPr lang="ru-RU" dirty="0"/>
          </a:p>
          <a:p>
            <a:pPr algn="ctr"/>
            <a:r>
              <a:rPr lang="ru-RU" sz="2400" b="1" dirty="0">
                <a:solidFill>
                  <a:srgbClr val="C00000"/>
                </a:solidFill>
              </a:rPr>
              <a:t>ДІЯ</a:t>
            </a:r>
          </a:p>
          <a:p>
            <a:pPr algn="ctr"/>
            <a:endParaRPr lang="ru-RU" dirty="0"/>
          </a:p>
        </p:txBody>
      </p:sp>
      <p:sp>
        <p:nvSpPr>
          <p:cNvPr id="17" name="TextBox 14"/>
          <p:cNvSpPr txBox="1">
            <a:spLocks noChangeArrowheads="1"/>
          </p:cNvSpPr>
          <p:nvPr/>
        </p:nvSpPr>
        <p:spPr bwMode="auto">
          <a:xfrm>
            <a:off x="251520" y="5157192"/>
            <a:ext cx="2303462" cy="984885"/>
          </a:xfrm>
          <a:prstGeom prst="rect">
            <a:avLst/>
          </a:prstGeom>
          <a:solidFill>
            <a:srgbClr val="C00000">
              <a:alpha val="10980"/>
            </a:srgbClr>
          </a:solidFill>
          <a:ln w="9525">
            <a:solidFill>
              <a:srgbClr val="99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endParaRPr lang="ru-RU" dirty="0"/>
          </a:p>
          <a:p>
            <a:pPr algn="ctr"/>
            <a:r>
              <a:rPr lang="ru-RU" sz="2400" b="1" dirty="0">
                <a:solidFill>
                  <a:srgbClr val="C00000"/>
                </a:solidFill>
              </a:rPr>
              <a:t>Ц</a:t>
            </a:r>
            <a:r>
              <a:rPr lang="uk-UA" sz="2400" b="1" dirty="0">
                <a:solidFill>
                  <a:srgbClr val="C00000"/>
                </a:solidFill>
              </a:rPr>
              <a:t>ІЛЬ</a:t>
            </a:r>
            <a:endParaRPr lang="ru-RU" sz="2400" b="1" dirty="0">
              <a:solidFill>
                <a:srgbClr val="C00000"/>
              </a:solidFill>
            </a:endParaRPr>
          </a:p>
          <a:p>
            <a:pPr algn="ctr"/>
            <a:r>
              <a:rPr lang="ru-RU" sz="1600" b="1" dirty="0"/>
              <a:t>ЕКСПЛУАТАЦІЯ</a:t>
            </a:r>
            <a:endParaRPr lang="ru-RU" dirty="0"/>
          </a:p>
        </p:txBody>
      </p:sp>
      <p:cxnSp>
        <p:nvCxnSpPr>
          <p:cNvPr id="18" name="Прямая со стрелкой 4"/>
          <p:cNvCxnSpPr>
            <a:cxnSpLocks noChangeShapeType="1"/>
          </p:cNvCxnSpPr>
          <p:nvPr/>
        </p:nvCxnSpPr>
        <p:spPr bwMode="auto">
          <a:xfrm>
            <a:off x="411184" y="895082"/>
            <a:ext cx="7848600" cy="0"/>
          </a:xfrm>
          <a:prstGeom prst="straightConnector1">
            <a:avLst/>
          </a:prstGeom>
          <a:noFill/>
          <a:ln w="31750" algn="ctr">
            <a:solidFill>
              <a:srgbClr val="C00000"/>
            </a:solidFill>
            <a:round/>
            <a:headEnd/>
            <a:tailEnd type="oval" w="med" len="med"/>
          </a:ln>
        </p:spPr>
      </p:cxnSp>
      <p:pic>
        <p:nvPicPr>
          <p:cNvPr id="21" name="Picture 2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050244" y="1124744"/>
            <a:ext cx="5908558" cy="19690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2" name="Picture 2"/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987675" y="3296857"/>
            <a:ext cx="5919998" cy="1527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3" name="Picture 2"/>
          <p:cNvPicPr>
            <a:picLocks noChangeAspect="1" noChangeArrowheads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005549" y="5108558"/>
            <a:ext cx="5908557" cy="15608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5035164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755576" y="260648"/>
            <a:ext cx="8030344" cy="461665"/>
          </a:xfrm>
          <a:prstGeom prst="rect">
            <a:avLst/>
          </a:prstGeom>
          <a:solidFill>
            <a:schemeClr val="bg1"/>
          </a:solidFill>
          <a:ln w="31750">
            <a:solidFill>
              <a:srgbClr val="113F9B"/>
            </a:solidFill>
            <a:miter lim="800000"/>
            <a:headEnd/>
            <a:tailEnd type="none" w="sm" len="sm"/>
          </a:ln>
          <a:effectLst/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ru-RU" sz="2400" b="1" cap="all" dirty="0" err="1">
                <a:solidFill>
                  <a:srgbClr val="113F9B"/>
                </a:solidFill>
                <a:latin typeface="+mn-lt"/>
                <a:cs typeface="+mn-cs"/>
              </a:rPr>
              <a:t>Відмінність</a:t>
            </a:r>
            <a:r>
              <a:rPr lang="ru-RU" sz="2400" b="1" cap="all" dirty="0">
                <a:solidFill>
                  <a:srgbClr val="113F9B"/>
                </a:solidFill>
                <a:latin typeface="+mn-lt"/>
                <a:cs typeface="+mn-cs"/>
              </a:rPr>
              <a:t> </a:t>
            </a:r>
            <a:r>
              <a:rPr lang="ru-RU" sz="2400" b="1" cap="all" dirty="0" err="1">
                <a:solidFill>
                  <a:srgbClr val="113F9B"/>
                </a:solidFill>
                <a:latin typeface="+mn-lt"/>
                <a:cs typeface="+mn-cs"/>
              </a:rPr>
              <a:t>торгівлі</a:t>
            </a:r>
            <a:r>
              <a:rPr lang="ru-RU" sz="2400" b="1" cap="all" dirty="0">
                <a:solidFill>
                  <a:srgbClr val="113F9B"/>
                </a:solidFill>
                <a:latin typeface="+mn-lt"/>
                <a:cs typeface="+mn-cs"/>
              </a:rPr>
              <a:t> людьми  </a:t>
            </a:r>
            <a:r>
              <a:rPr lang="ru-RU" sz="2400" b="1" cap="all" dirty="0" err="1">
                <a:solidFill>
                  <a:srgbClr val="113F9B"/>
                </a:solidFill>
                <a:latin typeface="+mn-lt"/>
                <a:cs typeface="+mn-cs"/>
              </a:rPr>
              <a:t>від</a:t>
            </a:r>
            <a:r>
              <a:rPr lang="ru-RU" sz="2400" b="1" cap="all" dirty="0">
                <a:solidFill>
                  <a:srgbClr val="113F9B"/>
                </a:solidFill>
                <a:latin typeface="+mn-lt"/>
                <a:cs typeface="+mn-cs"/>
              </a:rPr>
              <a:t>  </a:t>
            </a:r>
            <a:r>
              <a:rPr lang="ru-RU" sz="2400" b="1" cap="all" dirty="0" err="1">
                <a:solidFill>
                  <a:srgbClr val="113F9B"/>
                </a:solidFill>
                <a:latin typeface="+mn-lt"/>
                <a:cs typeface="+mn-cs"/>
              </a:rPr>
              <a:t>шахрайства</a:t>
            </a:r>
            <a:endParaRPr lang="ru-RU" sz="2400" b="1" cap="all" dirty="0">
              <a:solidFill>
                <a:srgbClr val="113F9B"/>
              </a:solidFill>
              <a:latin typeface="+mn-lt"/>
              <a:cs typeface="+mn-cs"/>
            </a:endParaRPr>
          </a:p>
        </p:txBody>
      </p:sp>
      <p:graphicFrame>
        <p:nvGraphicFramePr>
          <p:cNvPr id="10" name="Таблица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5637911"/>
              </p:ext>
            </p:extLst>
          </p:nvPr>
        </p:nvGraphicFramePr>
        <p:xfrm>
          <a:off x="395536" y="1057509"/>
          <a:ext cx="8501063" cy="5619297"/>
        </p:xfrm>
        <a:graphic>
          <a:graphicData uri="http://schemas.openxmlformats.org/drawingml/2006/table">
            <a:tbl>
              <a:tblPr/>
              <a:tblGrid>
                <a:gridCol w="2304256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3053557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3143250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36960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3197225" algn="ctr"/>
                          <a:tab pos="6169025" algn="r"/>
                        </a:tabLst>
                      </a:pPr>
                      <a:r>
                        <a:rPr kumimoji="0" lang="ru-RU" sz="16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F388B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Елемент</a:t>
                      </a:r>
                      <a:endParaRPr kumimoji="0" lang="ru-RU" sz="1600" b="1" i="0" u="none" strike="noStrike" cap="none" normalizeH="0" baseline="0" dirty="0">
                        <a:ln>
                          <a:noFill/>
                        </a:ln>
                        <a:solidFill>
                          <a:srgbClr val="0F388B"/>
                        </a:solidFill>
                        <a:effectLst/>
                        <a:latin typeface="Arial" pitchFamily="34" charset="0"/>
                        <a:cs typeface="Times New Roman" pitchFamily="18" charset="0"/>
                      </a:endParaRPr>
                    </a:p>
                  </a:txBody>
                  <a:tcPr marL="43495" marR="43495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3197225" algn="ctr"/>
                          <a:tab pos="6169025" algn="r"/>
                        </a:tabLst>
                      </a:pPr>
                      <a:r>
                        <a:rPr kumimoji="0" lang="ru-RU" sz="16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F388B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Шахрайство</a:t>
                      </a:r>
                      <a:endParaRPr kumimoji="0" lang="ru-RU" sz="1600" b="1" i="0" u="none" strike="noStrike" cap="none" normalizeH="0" baseline="0" dirty="0">
                        <a:ln>
                          <a:noFill/>
                        </a:ln>
                        <a:solidFill>
                          <a:srgbClr val="0F388B"/>
                        </a:solidFill>
                        <a:effectLst/>
                        <a:latin typeface="Arial" pitchFamily="34" charset="0"/>
                        <a:cs typeface="Times New Roman" pitchFamily="18" charset="0"/>
                      </a:endParaRPr>
                    </a:p>
                  </a:txBody>
                  <a:tcPr marL="43495" marR="43495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3197225" algn="ctr"/>
                          <a:tab pos="6169025" algn="r"/>
                        </a:tabLst>
                      </a:pPr>
                      <a:r>
                        <a:rPr kumimoji="0" lang="ru-RU" sz="16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F388B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Торгівля</a:t>
                      </a:r>
                      <a:r>
                        <a:rPr kumimoji="0" lang="ru-RU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F388B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 людьми</a:t>
                      </a:r>
                      <a:endParaRPr kumimoji="0" lang="ru-RU" sz="1600" b="0" i="0" u="none" strike="noStrike" cap="none" normalizeH="0" baseline="0" dirty="0">
                        <a:ln>
                          <a:noFill/>
                        </a:ln>
                        <a:solidFill>
                          <a:srgbClr val="0F388B"/>
                        </a:solidFill>
                        <a:effectLst/>
                        <a:latin typeface="Arial" pitchFamily="34" charset="0"/>
                        <a:cs typeface="Times New Roman" pitchFamily="18" charset="0"/>
                      </a:endParaRPr>
                    </a:p>
                  </a:txBody>
                  <a:tcPr marL="43495" marR="43495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74348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3197225" algn="ctr"/>
                          <a:tab pos="6169025" algn="r"/>
                        </a:tabLst>
                      </a:pPr>
                      <a:r>
                        <a:rPr kumimoji="0" lang="ru-RU" sz="15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Black" pitchFamily="34" charset="0"/>
                          <a:cs typeface="Times New Roman" pitchFamily="18" charset="0"/>
                        </a:rPr>
                        <a:t>Проти</a:t>
                      </a:r>
                      <a:r>
                        <a:rPr kumimoji="0" lang="ru-RU" sz="15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Black" pitchFamily="34" charset="0"/>
                          <a:cs typeface="Times New Roman" pitchFamily="18" charset="0"/>
                        </a:rPr>
                        <a:t> кого </a:t>
                      </a:r>
                      <a:r>
                        <a:rPr kumimoji="0" lang="ru-RU" sz="15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Black" pitchFamily="34" charset="0"/>
                          <a:cs typeface="Times New Roman" pitchFamily="18" charset="0"/>
                        </a:rPr>
                        <a:t>спрямовано</a:t>
                      </a:r>
                      <a:r>
                        <a:rPr kumimoji="0" lang="ru-RU" sz="15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Black" pitchFamily="34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5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Black" pitchFamily="34" charset="0"/>
                          <a:cs typeface="Times New Roman" pitchFamily="18" charset="0"/>
                        </a:rPr>
                        <a:t>злочин</a:t>
                      </a:r>
                      <a:endParaRPr kumimoji="0" lang="ru-RU" sz="15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Black" pitchFamily="34" charset="0"/>
                        <a:cs typeface="Times New Roman" pitchFamily="18" charset="0"/>
                      </a:endParaRPr>
                    </a:p>
                  </a:txBody>
                  <a:tcPr marL="43495" marR="43495" marT="43495" marB="4349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3197225" algn="ctr"/>
                          <a:tab pos="6169025" algn="r"/>
                        </a:tabLst>
                      </a:pPr>
                      <a:endParaRPr kumimoji="0" lang="ru-RU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Times New Roman" pitchFamily="18" charset="0"/>
                      </a:endParaRPr>
                    </a:p>
                  </a:txBody>
                  <a:tcPr marL="43495" marR="43495" marT="43495" marB="4349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3197225" algn="ctr"/>
                          <a:tab pos="6169025" algn="r"/>
                        </a:tabLst>
                      </a:pPr>
                      <a:endParaRPr kumimoji="0" lang="ru-RU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Times New Roman" pitchFamily="18" charset="0"/>
                      </a:endParaRPr>
                    </a:p>
                  </a:txBody>
                  <a:tcPr marL="43495" marR="43495" marT="43495" marB="4349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74348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3197225" algn="ctr"/>
                          <a:tab pos="6169025" algn="r"/>
                        </a:tabLst>
                      </a:pPr>
                      <a:r>
                        <a:rPr lang="ru-RU" sz="1500" b="1" kern="1200" dirty="0" err="1">
                          <a:solidFill>
                            <a:schemeClr val="tx1"/>
                          </a:solidFill>
                          <a:latin typeface="Arial Black" pitchFamily="34" charset="0"/>
                          <a:ea typeface="+mn-ea"/>
                          <a:cs typeface="+mn-cs"/>
                        </a:rPr>
                        <a:t>Основне</a:t>
                      </a:r>
                      <a:r>
                        <a:rPr lang="ru-RU" sz="1500" b="1" kern="1200" dirty="0">
                          <a:solidFill>
                            <a:schemeClr val="tx1"/>
                          </a:solidFill>
                          <a:latin typeface="Arial Black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500" b="1" kern="1200" dirty="0" err="1">
                          <a:solidFill>
                            <a:schemeClr val="tx1"/>
                          </a:solidFill>
                          <a:latin typeface="Arial Black" pitchFamily="34" charset="0"/>
                          <a:ea typeface="+mn-ea"/>
                          <a:cs typeface="+mn-cs"/>
                        </a:rPr>
                        <a:t>джерело</a:t>
                      </a:r>
                      <a:r>
                        <a:rPr lang="ru-RU" sz="1500" b="1" kern="1200" dirty="0">
                          <a:solidFill>
                            <a:schemeClr val="tx1"/>
                          </a:solidFill>
                          <a:latin typeface="Arial Black" pitchFamily="34" charset="0"/>
                          <a:ea typeface="+mn-ea"/>
                          <a:cs typeface="+mn-cs"/>
                        </a:rPr>
                        <a:t> доходу для </a:t>
                      </a:r>
                      <a:r>
                        <a:rPr lang="ru-RU" sz="1500" b="1" kern="1200" dirty="0" err="1">
                          <a:solidFill>
                            <a:schemeClr val="tx1"/>
                          </a:solidFill>
                          <a:latin typeface="Arial Black" pitchFamily="34" charset="0"/>
                          <a:ea typeface="+mn-ea"/>
                          <a:cs typeface="+mn-cs"/>
                        </a:rPr>
                        <a:t>злочинців</a:t>
                      </a:r>
                      <a:endParaRPr lang="ru-RU" sz="1500" b="1" kern="1200" dirty="0">
                        <a:solidFill>
                          <a:schemeClr val="tx1"/>
                        </a:solidFill>
                        <a:latin typeface="Arial Black" pitchFamily="34" charset="0"/>
                        <a:ea typeface="+mn-ea"/>
                        <a:cs typeface="+mn-cs"/>
                      </a:endParaRPr>
                    </a:p>
                  </a:txBody>
                  <a:tcPr marL="43495" marR="43495" marT="43495" marB="4349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3197225" algn="ctr"/>
                          <a:tab pos="6169025" algn="r"/>
                        </a:tabLst>
                      </a:pPr>
                      <a:endParaRPr kumimoji="0" lang="ru-RU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Times New Roman" pitchFamily="18" charset="0"/>
                      </a:endParaRPr>
                    </a:p>
                  </a:txBody>
                  <a:tcPr marL="43495" marR="43495" marT="43495" marB="4349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3197225" algn="ctr"/>
                          <a:tab pos="6169025" algn="r"/>
                        </a:tabLst>
                      </a:pPr>
                      <a:endParaRPr kumimoji="0" lang="ru-RU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Times New Roman" pitchFamily="18" charset="0"/>
                      </a:endParaRPr>
                    </a:p>
                  </a:txBody>
                  <a:tcPr marL="43495" marR="43495" marT="43495" marB="4349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1221838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3197225" algn="ctr"/>
                          <a:tab pos="6169025" algn="r"/>
                        </a:tabLst>
                      </a:pPr>
                      <a:r>
                        <a:rPr kumimoji="0" lang="ru-RU" sz="15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Black" pitchFamily="34" charset="0"/>
                          <a:cs typeface="Times New Roman" pitchFamily="18" charset="0"/>
                        </a:rPr>
                        <a:t>Тривалість</a:t>
                      </a:r>
                      <a:r>
                        <a:rPr kumimoji="0" lang="ru-RU" sz="15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Black" pitchFamily="34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5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Black" pitchFamily="34" charset="0"/>
                          <a:cs typeface="Times New Roman" pitchFamily="18" charset="0"/>
                        </a:rPr>
                        <a:t>відносин</a:t>
                      </a:r>
                      <a:r>
                        <a:rPr kumimoji="0" lang="ru-RU" sz="15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Black" pitchFamily="34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5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Black" pitchFamily="34" charset="0"/>
                          <a:cs typeface="Times New Roman" pitchFamily="18" charset="0"/>
                        </a:rPr>
                        <a:t>сторін</a:t>
                      </a:r>
                      <a:endParaRPr kumimoji="0" lang="ru-RU" sz="15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Black" pitchFamily="34" charset="0"/>
                        <a:cs typeface="Times New Roman" pitchFamily="18" charset="0"/>
                      </a:endParaRPr>
                    </a:p>
                  </a:txBody>
                  <a:tcPr marL="43495" marR="43495" marT="43495" marB="4349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3197225" algn="ctr"/>
                          <a:tab pos="6169025" algn="r"/>
                        </a:tabLst>
                      </a:pPr>
                      <a:endParaRPr kumimoji="0" lang="ru-RU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Times New Roman" pitchFamily="18" charset="0"/>
                      </a:endParaRPr>
                    </a:p>
                  </a:txBody>
                  <a:tcPr marL="43495" marR="43495" marT="43495" marB="4349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3197225" algn="ctr"/>
                          <a:tab pos="6169025" algn="r"/>
                        </a:tabLst>
                      </a:pPr>
                      <a:endParaRPr kumimoji="0" lang="ru-RU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Times New Roman" pitchFamily="18" charset="0"/>
                      </a:endParaRPr>
                    </a:p>
                  </a:txBody>
                  <a:tcPr marL="43495" marR="43495" marT="43495" marB="4349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523553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3197225" algn="ctr"/>
                          <a:tab pos="6169025" algn="r"/>
                        </a:tabLst>
                      </a:pPr>
                      <a:r>
                        <a:rPr kumimoji="0" lang="ru-RU" sz="15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Black" pitchFamily="34" charset="0"/>
                          <a:cs typeface="Times New Roman" pitchFamily="18" charset="0"/>
                        </a:rPr>
                        <a:t>Перетин</a:t>
                      </a:r>
                      <a:r>
                        <a:rPr kumimoji="0" lang="ru-RU" sz="15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Black" pitchFamily="34" charset="0"/>
                          <a:cs typeface="Times New Roman" pitchFamily="18" charset="0"/>
                        </a:rPr>
                        <a:t> кордону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3197225" algn="ctr"/>
                          <a:tab pos="6169025" algn="r"/>
                        </a:tabLst>
                      </a:pPr>
                      <a:endParaRPr kumimoji="0" lang="ru-RU" sz="15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Black" pitchFamily="34" charset="0"/>
                        <a:cs typeface="Times New Roman" pitchFamily="18" charset="0"/>
                      </a:endParaRPr>
                    </a:p>
                  </a:txBody>
                  <a:tcPr marL="43495" marR="43495" marT="43495" marB="4349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3197225" algn="ctr"/>
                          <a:tab pos="6169025" algn="r"/>
                        </a:tabLst>
                      </a:pPr>
                      <a:endParaRPr kumimoji="0" lang="ru-RU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Times New Roman" pitchFamily="18" charset="0"/>
                      </a:endParaRPr>
                    </a:p>
                  </a:txBody>
                  <a:tcPr marL="43495" marR="43495" marT="43495" marB="4349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3197225" algn="ctr"/>
                          <a:tab pos="6169025" algn="r"/>
                        </a:tabLst>
                      </a:pPr>
                      <a:endParaRPr kumimoji="0" lang="ru-RU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Times New Roman" pitchFamily="18" charset="0"/>
                      </a:endParaRPr>
                    </a:p>
                  </a:txBody>
                  <a:tcPr marL="43495" marR="43495" marT="43495" marB="4349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931881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3197225" algn="ctr"/>
                          <a:tab pos="6169025" algn="r"/>
                        </a:tabLst>
                      </a:pPr>
                      <a:r>
                        <a:rPr kumimoji="0" lang="ru-RU" sz="15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Black" pitchFamily="34" charset="0"/>
                          <a:cs typeface="Times New Roman" pitchFamily="18" charset="0"/>
                        </a:rPr>
                        <a:t>Ступінь</a:t>
                      </a:r>
                      <a:r>
                        <a:rPr kumimoji="0" lang="ru-RU" sz="15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Black" pitchFamily="34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5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Black" pitchFamily="34" charset="0"/>
                          <a:cs typeface="Times New Roman" pitchFamily="18" charset="0"/>
                        </a:rPr>
                        <a:t>інформованості</a:t>
                      </a:r>
                      <a:r>
                        <a:rPr kumimoji="0" lang="ru-RU" sz="15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Black" pitchFamily="34" charset="0"/>
                          <a:cs typeface="Times New Roman" pitchFamily="18" charset="0"/>
                        </a:rPr>
                        <a:t> про те, </a:t>
                      </a:r>
                      <a:r>
                        <a:rPr kumimoji="0" lang="ru-RU" sz="15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Black" pitchFamily="34" charset="0"/>
                          <a:cs typeface="Times New Roman" pitchFamily="18" charset="0"/>
                        </a:rPr>
                        <a:t>що</a:t>
                      </a:r>
                      <a:r>
                        <a:rPr kumimoji="0" lang="ru-RU" sz="15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Black" pitchFamily="34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5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Black" pitchFamily="34" charset="0"/>
                          <a:cs typeface="Times New Roman" pitchFamily="18" charset="0"/>
                        </a:rPr>
                        <a:t>їх</a:t>
                      </a:r>
                      <a:r>
                        <a:rPr kumimoji="0" lang="ru-RU" sz="15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Black" pitchFamily="34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5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Black" pitchFamily="34" charset="0"/>
                          <a:cs typeface="Times New Roman" pitchFamily="18" charset="0"/>
                        </a:rPr>
                        <a:t>чекає</a:t>
                      </a:r>
                      <a:endParaRPr kumimoji="0" lang="ru-RU" sz="15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Black" pitchFamily="34" charset="0"/>
                        <a:cs typeface="Times New Roman" pitchFamily="18" charset="0"/>
                      </a:endParaRPr>
                    </a:p>
                  </a:txBody>
                  <a:tcPr marL="43495" marR="43495" marT="43495" marB="4349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3197225" algn="ctr"/>
                          <a:tab pos="6169025" algn="r"/>
                        </a:tabLst>
                      </a:pPr>
                      <a:endParaRPr kumimoji="0" lang="ru-RU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Times New Roman" pitchFamily="18" charset="0"/>
                      </a:endParaRPr>
                    </a:p>
                  </a:txBody>
                  <a:tcPr marL="43495" marR="43495" marT="43495" marB="4349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3197225" algn="ctr"/>
                          <a:tab pos="6169025" algn="r"/>
                        </a:tabLst>
                      </a:pPr>
                      <a:endParaRPr kumimoji="0" lang="ru-RU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Times New Roman" pitchFamily="18" charset="0"/>
                      </a:endParaRPr>
                    </a:p>
                  </a:txBody>
                  <a:tcPr marL="43495" marR="43495" marT="43495" marB="4349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1035508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3197225" algn="ctr"/>
                          <a:tab pos="6169025" algn="r"/>
                        </a:tabLst>
                      </a:pPr>
                      <a:r>
                        <a:rPr kumimoji="0" lang="ru-RU" sz="15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Black" pitchFamily="34" charset="0"/>
                          <a:cs typeface="Times New Roman" pitchFamily="18" charset="0"/>
                        </a:rPr>
                        <a:t>Згода</a:t>
                      </a:r>
                      <a:endParaRPr kumimoji="0" lang="ru-RU" sz="15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Black" pitchFamily="34" charset="0"/>
                        <a:cs typeface="Times New Roman" pitchFamily="18" charset="0"/>
                      </a:endParaRPr>
                    </a:p>
                  </a:txBody>
                  <a:tcPr marL="43495" marR="43495" marT="43495" marB="4349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3197225" algn="ctr"/>
                          <a:tab pos="6169025" algn="r"/>
                        </a:tabLst>
                      </a:pPr>
                      <a:endParaRPr kumimoji="0" lang="ru-RU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Times New Roman" pitchFamily="18" charset="0"/>
                      </a:endParaRPr>
                    </a:p>
                  </a:txBody>
                  <a:tcPr marL="43495" marR="43495" marT="43495" marB="4349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3197225" algn="ctr"/>
                          <a:tab pos="6169025" algn="r"/>
                        </a:tabLst>
                      </a:pPr>
                      <a:endParaRPr kumimoji="0" lang="ru-RU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Times New Roman" pitchFamily="18" charset="0"/>
                      </a:endParaRPr>
                    </a:p>
                  </a:txBody>
                  <a:tcPr marL="43495" marR="43495" marT="43495" marB="4349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2699792" y="1633358"/>
            <a:ext cx="3071813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400" dirty="0" err="1">
                <a:cs typeface="Times New Roman" pitchFamily="18" charset="0"/>
              </a:rPr>
              <a:t>Злочин</a:t>
            </a:r>
            <a:r>
              <a:rPr lang="ru-RU" sz="1400" dirty="0">
                <a:cs typeface="Times New Roman" pitchFamily="18" charset="0"/>
              </a:rPr>
              <a:t> </a:t>
            </a:r>
            <a:r>
              <a:rPr lang="ru-RU" sz="1400" dirty="0" err="1">
                <a:cs typeface="Times New Roman" pitchFamily="18" charset="0"/>
              </a:rPr>
              <a:t>проти</a:t>
            </a:r>
            <a:r>
              <a:rPr lang="ru-RU" sz="1400" dirty="0">
                <a:cs typeface="Times New Roman" pitchFamily="18" charset="0"/>
              </a:rPr>
              <a:t> </a:t>
            </a:r>
            <a:r>
              <a:rPr lang="ru-RU" sz="1400" dirty="0" err="1">
                <a:cs typeface="Times New Roman" pitchFamily="18" charset="0"/>
              </a:rPr>
              <a:t>особистості</a:t>
            </a:r>
            <a:endParaRPr lang="ru-RU" sz="1400" dirty="0"/>
          </a:p>
        </p:txBody>
      </p:sp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5868988" y="1628800"/>
            <a:ext cx="3275012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400" dirty="0" err="1">
                <a:cs typeface="Times New Roman" pitchFamily="18" charset="0"/>
              </a:rPr>
              <a:t>Злочин</a:t>
            </a:r>
            <a:r>
              <a:rPr lang="ru-RU" sz="1400" dirty="0">
                <a:cs typeface="Times New Roman" pitchFamily="18" charset="0"/>
              </a:rPr>
              <a:t> </a:t>
            </a:r>
            <a:r>
              <a:rPr lang="ru-RU" sz="1400" dirty="0" err="1">
                <a:cs typeface="Times New Roman" pitchFamily="18" charset="0"/>
              </a:rPr>
              <a:t>проти</a:t>
            </a:r>
            <a:r>
              <a:rPr lang="ru-RU" sz="1400" dirty="0">
                <a:cs typeface="Times New Roman" pitchFamily="18" charset="0"/>
              </a:rPr>
              <a:t> </a:t>
            </a:r>
            <a:r>
              <a:rPr lang="ru-RU" sz="1400" dirty="0" err="1">
                <a:cs typeface="Times New Roman" pitchFamily="18" charset="0"/>
              </a:rPr>
              <a:t>особистості</a:t>
            </a:r>
            <a:endParaRPr lang="ru-RU" sz="1400" dirty="0"/>
          </a:p>
        </p:txBody>
      </p:sp>
      <p:sp>
        <p:nvSpPr>
          <p:cNvPr id="13" name="TextBox 12"/>
          <p:cNvSpPr txBox="1">
            <a:spLocks noChangeArrowheads="1"/>
          </p:cNvSpPr>
          <p:nvPr/>
        </p:nvSpPr>
        <p:spPr bwMode="auto">
          <a:xfrm>
            <a:off x="2699792" y="2337324"/>
            <a:ext cx="3008362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1400" dirty="0" err="1"/>
              <a:t>Експлуатація</a:t>
            </a:r>
            <a:r>
              <a:rPr lang="ru-RU" sz="1400" dirty="0"/>
              <a:t> </a:t>
            </a:r>
            <a:r>
              <a:rPr lang="ru-RU" sz="1400" dirty="0" err="1"/>
              <a:t>людини</a:t>
            </a:r>
            <a:endParaRPr lang="ru-RU" sz="1400" dirty="0"/>
          </a:p>
        </p:txBody>
      </p:sp>
      <p:sp>
        <p:nvSpPr>
          <p:cNvPr id="14" name="TextBox 13"/>
          <p:cNvSpPr txBox="1">
            <a:spLocks noChangeArrowheads="1"/>
          </p:cNvSpPr>
          <p:nvPr/>
        </p:nvSpPr>
        <p:spPr bwMode="auto">
          <a:xfrm>
            <a:off x="5822950" y="2389082"/>
            <a:ext cx="3357562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400" dirty="0" err="1">
                <a:cs typeface="Times New Roman" pitchFamily="18" charset="0"/>
              </a:rPr>
              <a:t>Експлуатація</a:t>
            </a:r>
            <a:r>
              <a:rPr lang="ru-RU" sz="1400" dirty="0">
                <a:cs typeface="Times New Roman" pitchFamily="18" charset="0"/>
              </a:rPr>
              <a:t> </a:t>
            </a:r>
            <a:r>
              <a:rPr lang="ru-RU" sz="1400" dirty="0" err="1">
                <a:cs typeface="Times New Roman" pitchFamily="18" charset="0"/>
              </a:rPr>
              <a:t>людини</a:t>
            </a:r>
            <a:endParaRPr lang="ru-RU" sz="1400" dirty="0"/>
          </a:p>
        </p:txBody>
      </p:sp>
      <p:sp>
        <p:nvSpPr>
          <p:cNvPr id="15" name="TextBox 14"/>
          <p:cNvSpPr txBox="1">
            <a:spLocks noChangeArrowheads="1"/>
          </p:cNvSpPr>
          <p:nvPr/>
        </p:nvSpPr>
        <p:spPr bwMode="auto">
          <a:xfrm>
            <a:off x="2699792" y="3068960"/>
            <a:ext cx="3000375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tabLst>
                <a:tab pos="3197225" algn="ctr"/>
                <a:tab pos="6169025" algn="r"/>
              </a:tabLst>
            </a:pPr>
            <a:r>
              <a:rPr lang="ru-RU" sz="1400" dirty="0">
                <a:cs typeface="Times New Roman" pitchFamily="18" charset="0"/>
              </a:rPr>
              <a:t>В</a:t>
            </a:r>
            <a:r>
              <a:rPr lang="uk-UA" sz="1400" dirty="0" err="1">
                <a:cs typeface="Times New Roman" pitchFamily="18" charset="0"/>
              </a:rPr>
              <a:t>ідносини</a:t>
            </a:r>
            <a:r>
              <a:rPr lang="uk-UA" sz="1400" dirty="0">
                <a:cs typeface="Times New Roman" pitchFamily="18" charset="0"/>
              </a:rPr>
              <a:t> закінчуються по бажанню робітника</a:t>
            </a:r>
            <a:endParaRPr lang="ru-RU" sz="1400" dirty="0">
              <a:cs typeface="Times New Roman" pitchFamily="18" charset="0"/>
            </a:endParaRPr>
          </a:p>
          <a:p>
            <a:pPr>
              <a:tabLst>
                <a:tab pos="3197225" algn="ctr"/>
                <a:tab pos="6169025" algn="r"/>
              </a:tabLst>
            </a:pPr>
            <a:endParaRPr lang="ru-RU" sz="1400" dirty="0"/>
          </a:p>
        </p:txBody>
      </p:sp>
      <p:sp>
        <p:nvSpPr>
          <p:cNvPr id="16" name="TextBox 15"/>
          <p:cNvSpPr txBox="1">
            <a:spLocks noChangeArrowheads="1"/>
          </p:cNvSpPr>
          <p:nvPr/>
        </p:nvSpPr>
        <p:spPr bwMode="auto">
          <a:xfrm>
            <a:off x="5796136" y="2996952"/>
            <a:ext cx="3000375" cy="11695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tabLst>
                <a:tab pos="3197225" algn="ctr"/>
                <a:tab pos="6169025" algn="r"/>
              </a:tabLst>
            </a:pPr>
            <a:r>
              <a:rPr lang="ru-RU" sz="1400" dirty="0" err="1">
                <a:cs typeface="Times New Roman" pitchFamily="18" charset="0"/>
              </a:rPr>
              <a:t>Відносини</a:t>
            </a:r>
            <a:r>
              <a:rPr lang="ru-RU" sz="1400" dirty="0">
                <a:cs typeface="Times New Roman" pitchFamily="18" charset="0"/>
              </a:rPr>
              <a:t> </a:t>
            </a:r>
            <a:r>
              <a:rPr lang="ru-RU" sz="1400" dirty="0" err="1">
                <a:cs typeface="Times New Roman" pitchFamily="18" charset="0"/>
              </a:rPr>
              <a:t>між</a:t>
            </a:r>
            <a:r>
              <a:rPr lang="ru-RU" sz="1400" dirty="0">
                <a:cs typeface="Times New Roman" pitchFamily="18" charset="0"/>
              </a:rPr>
              <a:t> торговцем і жертвою </a:t>
            </a:r>
            <a:r>
              <a:rPr lang="ru-RU" sz="1400" dirty="0" err="1">
                <a:cs typeface="Times New Roman" pitchFamily="18" charset="0"/>
              </a:rPr>
              <a:t>тривають</a:t>
            </a:r>
            <a:r>
              <a:rPr lang="ru-RU" sz="1400" dirty="0">
                <a:cs typeface="Times New Roman" pitchFamily="18" charset="0"/>
              </a:rPr>
              <a:t> з метою </a:t>
            </a:r>
            <a:r>
              <a:rPr lang="ru-RU" sz="1400" dirty="0" err="1">
                <a:cs typeface="Times New Roman" pitchFamily="18" charset="0"/>
              </a:rPr>
              <a:t>отримання</a:t>
            </a:r>
            <a:r>
              <a:rPr lang="ru-RU" sz="1400" dirty="0">
                <a:cs typeface="Times New Roman" pitchFamily="18" charset="0"/>
              </a:rPr>
              <a:t> </a:t>
            </a:r>
            <a:r>
              <a:rPr lang="ru-RU" sz="1400" dirty="0" err="1">
                <a:cs typeface="Times New Roman" pitchFamily="18" charset="0"/>
              </a:rPr>
              <a:t>вигоди</a:t>
            </a:r>
            <a:r>
              <a:rPr lang="ru-RU" sz="1400" dirty="0">
                <a:cs typeface="Times New Roman" pitchFamily="18" charset="0"/>
              </a:rPr>
              <a:t> в </a:t>
            </a:r>
            <a:r>
              <a:rPr lang="ru-RU" sz="1400" dirty="0" err="1">
                <a:cs typeface="Times New Roman" pitchFamily="18" charset="0"/>
              </a:rPr>
              <a:t>результаті</a:t>
            </a:r>
            <a:r>
              <a:rPr lang="ru-RU" sz="1400" dirty="0">
                <a:cs typeface="Times New Roman" pitchFamily="18" charset="0"/>
              </a:rPr>
              <a:t> </a:t>
            </a:r>
            <a:r>
              <a:rPr lang="ru-RU" sz="1400" dirty="0" err="1">
                <a:cs typeface="Times New Roman" pitchFamily="18" charset="0"/>
              </a:rPr>
              <a:t>експлуатації</a:t>
            </a:r>
            <a:endParaRPr lang="ru-RU" sz="1400" dirty="0">
              <a:cs typeface="Times New Roman" pitchFamily="18" charset="0"/>
            </a:endParaRPr>
          </a:p>
          <a:p>
            <a:pPr>
              <a:tabLst>
                <a:tab pos="3197225" algn="ctr"/>
                <a:tab pos="6169025" algn="r"/>
              </a:tabLst>
            </a:pPr>
            <a:endParaRPr lang="ru-RU" sz="1400" dirty="0"/>
          </a:p>
        </p:txBody>
      </p:sp>
      <p:sp>
        <p:nvSpPr>
          <p:cNvPr id="17" name="TextBox 16"/>
          <p:cNvSpPr txBox="1">
            <a:spLocks noChangeArrowheads="1"/>
          </p:cNvSpPr>
          <p:nvPr/>
        </p:nvSpPr>
        <p:spPr bwMode="auto">
          <a:xfrm>
            <a:off x="2699792" y="4293096"/>
            <a:ext cx="3071812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400" dirty="0">
                <a:cs typeface="Times New Roman" pitchFamily="18" charset="0"/>
              </a:rPr>
              <a:t>З і без </a:t>
            </a:r>
            <a:r>
              <a:rPr lang="ru-RU" sz="1400" dirty="0" err="1">
                <a:cs typeface="Times New Roman" pitchFamily="18" charset="0"/>
              </a:rPr>
              <a:t>перетину</a:t>
            </a:r>
            <a:r>
              <a:rPr lang="ru-RU" sz="1400" dirty="0">
                <a:cs typeface="Times New Roman" pitchFamily="18" charset="0"/>
              </a:rPr>
              <a:t> кордону</a:t>
            </a:r>
            <a:endParaRPr lang="ru-RU" sz="1400" dirty="0"/>
          </a:p>
        </p:txBody>
      </p:sp>
      <p:sp>
        <p:nvSpPr>
          <p:cNvPr id="18" name="TextBox 17"/>
          <p:cNvSpPr txBox="1">
            <a:spLocks noChangeArrowheads="1"/>
          </p:cNvSpPr>
          <p:nvPr/>
        </p:nvSpPr>
        <p:spPr bwMode="auto">
          <a:xfrm>
            <a:off x="5868144" y="4221088"/>
            <a:ext cx="2928938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400" dirty="0" err="1">
                <a:cs typeface="Times New Roman" pitchFamily="18" charset="0"/>
              </a:rPr>
              <a:t>Легальне</a:t>
            </a:r>
            <a:r>
              <a:rPr lang="ru-RU" sz="1400" dirty="0">
                <a:cs typeface="Times New Roman" pitchFamily="18" charset="0"/>
              </a:rPr>
              <a:t> / </a:t>
            </a:r>
            <a:r>
              <a:rPr lang="ru-RU" sz="1400" dirty="0" err="1">
                <a:cs typeface="Times New Roman" pitchFamily="18" charset="0"/>
              </a:rPr>
              <a:t>Нелегальне</a:t>
            </a:r>
            <a:r>
              <a:rPr lang="ru-RU" sz="1400" dirty="0">
                <a:cs typeface="Times New Roman" pitchFamily="18" charset="0"/>
              </a:rPr>
              <a:t> / Без </a:t>
            </a:r>
            <a:r>
              <a:rPr lang="ru-RU" sz="1400" dirty="0" err="1">
                <a:cs typeface="Times New Roman" pitchFamily="18" charset="0"/>
              </a:rPr>
              <a:t>перетину</a:t>
            </a:r>
            <a:r>
              <a:rPr lang="ru-RU" sz="1400" dirty="0">
                <a:cs typeface="Times New Roman" pitchFamily="18" charset="0"/>
              </a:rPr>
              <a:t> кордону</a:t>
            </a:r>
            <a:endParaRPr lang="ru-RU" sz="1400" dirty="0"/>
          </a:p>
        </p:txBody>
      </p:sp>
      <p:sp>
        <p:nvSpPr>
          <p:cNvPr id="19" name="TextBox 18"/>
          <p:cNvSpPr txBox="1">
            <a:spLocks noChangeArrowheads="1"/>
          </p:cNvSpPr>
          <p:nvPr/>
        </p:nvSpPr>
        <p:spPr bwMode="auto">
          <a:xfrm>
            <a:off x="2723183" y="4931324"/>
            <a:ext cx="2928937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ru-RU" sz="1400" dirty="0">
                <a:cs typeface="Times New Roman" pitchFamily="18" charset="0"/>
              </a:rPr>
              <a:t>Люди не </a:t>
            </a:r>
            <a:r>
              <a:rPr lang="ru-RU" sz="1400" dirty="0" err="1">
                <a:cs typeface="Times New Roman" pitchFamily="18" charset="0"/>
              </a:rPr>
              <a:t>знають</a:t>
            </a:r>
            <a:r>
              <a:rPr lang="ru-RU" sz="1400" dirty="0">
                <a:cs typeface="Times New Roman" pitchFamily="18" charset="0"/>
              </a:rPr>
              <a:t>, </a:t>
            </a:r>
            <a:r>
              <a:rPr lang="ru-RU" sz="1400" dirty="0" err="1">
                <a:cs typeface="Times New Roman" pitchFamily="18" charset="0"/>
              </a:rPr>
              <a:t>що</a:t>
            </a:r>
            <a:r>
              <a:rPr lang="ru-RU" sz="1400" dirty="0">
                <a:cs typeface="Times New Roman" pitchFamily="18" charset="0"/>
              </a:rPr>
              <a:t> </a:t>
            </a:r>
            <a:r>
              <a:rPr lang="ru-RU" sz="1400" dirty="0" err="1">
                <a:cs typeface="Times New Roman" pitchFamily="18" charset="0"/>
              </a:rPr>
              <a:t>їх</a:t>
            </a:r>
            <a:r>
              <a:rPr lang="ru-RU" sz="1400" dirty="0">
                <a:cs typeface="Times New Roman" pitchFamily="18" charset="0"/>
              </a:rPr>
              <a:t> </a:t>
            </a:r>
            <a:r>
              <a:rPr lang="ru-RU" sz="1400" dirty="0" err="1">
                <a:cs typeface="Times New Roman" pitchFamily="18" charset="0"/>
              </a:rPr>
              <a:t>чекає</a:t>
            </a:r>
            <a:endParaRPr lang="ru-RU" sz="1400" dirty="0">
              <a:cs typeface="Times New Roman" pitchFamily="18" charset="0"/>
            </a:endParaRPr>
          </a:p>
        </p:txBody>
      </p:sp>
      <p:sp>
        <p:nvSpPr>
          <p:cNvPr id="20" name="TextBox 19"/>
          <p:cNvSpPr txBox="1">
            <a:spLocks noChangeArrowheads="1"/>
          </p:cNvSpPr>
          <p:nvPr/>
        </p:nvSpPr>
        <p:spPr bwMode="auto">
          <a:xfrm>
            <a:off x="5796136" y="4941168"/>
            <a:ext cx="3000375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ru-RU" sz="1400" dirty="0" err="1"/>
              <a:t>Жертви</a:t>
            </a:r>
            <a:r>
              <a:rPr lang="ru-RU" sz="1400" dirty="0"/>
              <a:t> не </a:t>
            </a:r>
            <a:r>
              <a:rPr lang="ru-RU" sz="1400" dirty="0" err="1"/>
              <a:t>знають</a:t>
            </a:r>
            <a:r>
              <a:rPr lang="ru-RU" sz="1400" dirty="0"/>
              <a:t>, </a:t>
            </a:r>
            <a:r>
              <a:rPr lang="ru-RU" sz="1400" dirty="0" err="1"/>
              <a:t>що</a:t>
            </a:r>
            <a:r>
              <a:rPr lang="ru-RU" sz="1400" dirty="0"/>
              <a:t> </a:t>
            </a:r>
            <a:r>
              <a:rPr lang="ru-RU" sz="1400" dirty="0" err="1"/>
              <a:t>їх</a:t>
            </a:r>
            <a:r>
              <a:rPr lang="ru-RU" sz="1400" dirty="0"/>
              <a:t> </a:t>
            </a:r>
            <a:r>
              <a:rPr lang="ru-RU" sz="1400" dirty="0" err="1"/>
              <a:t>чекає</a:t>
            </a:r>
            <a:endParaRPr lang="ru-RU" sz="1400" dirty="0"/>
          </a:p>
        </p:txBody>
      </p:sp>
      <p:sp>
        <p:nvSpPr>
          <p:cNvPr id="21" name="TextBox 20"/>
          <p:cNvSpPr txBox="1">
            <a:spLocks noChangeArrowheads="1"/>
          </p:cNvSpPr>
          <p:nvPr/>
        </p:nvSpPr>
        <p:spPr bwMode="auto">
          <a:xfrm>
            <a:off x="2771800" y="5877272"/>
            <a:ext cx="2928937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400" dirty="0">
                <a:cs typeface="Times New Roman" pitchFamily="18" charset="0"/>
              </a:rPr>
              <a:t>Люди </a:t>
            </a:r>
            <a:r>
              <a:rPr lang="ru-RU" sz="1400" dirty="0" err="1">
                <a:cs typeface="Times New Roman" pitchFamily="18" charset="0"/>
              </a:rPr>
              <a:t>погоджуються</a:t>
            </a:r>
            <a:r>
              <a:rPr lang="ru-RU" sz="1400" dirty="0">
                <a:cs typeface="Times New Roman" pitchFamily="18" charset="0"/>
              </a:rPr>
              <a:t> на роботу, </a:t>
            </a:r>
            <a:r>
              <a:rPr lang="ru-RU" sz="1400" dirty="0" err="1">
                <a:cs typeface="Times New Roman" pitchFamily="18" charset="0"/>
              </a:rPr>
              <a:t>сподіваючись</a:t>
            </a:r>
            <a:r>
              <a:rPr lang="ru-RU" sz="1400" dirty="0">
                <a:cs typeface="Times New Roman" pitchFamily="18" charset="0"/>
              </a:rPr>
              <a:t> на те, </a:t>
            </a:r>
            <a:r>
              <a:rPr lang="ru-RU" sz="1400" dirty="0" err="1">
                <a:cs typeface="Times New Roman" pitchFamily="18" charset="0"/>
              </a:rPr>
              <a:t>що</a:t>
            </a:r>
            <a:r>
              <a:rPr lang="ru-RU" sz="1400" dirty="0">
                <a:cs typeface="Times New Roman" pitchFamily="18" charset="0"/>
              </a:rPr>
              <a:t> з ними </a:t>
            </a:r>
            <a:r>
              <a:rPr lang="ru-RU" sz="1400" dirty="0" err="1">
                <a:cs typeface="Times New Roman" pitchFamily="18" charset="0"/>
              </a:rPr>
              <a:t>надійдуть</a:t>
            </a:r>
            <a:r>
              <a:rPr lang="ru-RU" sz="1400" dirty="0">
                <a:cs typeface="Times New Roman" pitchFamily="18" charset="0"/>
              </a:rPr>
              <a:t> </a:t>
            </a:r>
            <a:r>
              <a:rPr lang="ru-RU" sz="1400" dirty="0" err="1">
                <a:cs typeface="Times New Roman" pitchFamily="18" charset="0"/>
              </a:rPr>
              <a:t>чесно</a:t>
            </a:r>
            <a:endParaRPr lang="ru-RU" sz="1400" dirty="0"/>
          </a:p>
        </p:txBody>
      </p:sp>
      <p:sp>
        <p:nvSpPr>
          <p:cNvPr id="22" name="TextBox 21"/>
          <p:cNvSpPr txBox="1">
            <a:spLocks noChangeArrowheads="1"/>
          </p:cNvSpPr>
          <p:nvPr/>
        </p:nvSpPr>
        <p:spPr bwMode="auto">
          <a:xfrm>
            <a:off x="5868144" y="5744516"/>
            <a:ext cx="3000375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ru-RU" sz="1400" dirty="0">
                <a:cs typeface="Times New Roman" pitchFamily="18" charset="0"/>
              </a:rPr>
              <a:t>Без </a:t>
            </a:r>
            <a:r>
              <a:rPr lang="ru-RU" sz="1400" dirty="0" err="1">
                <a:cs typeface="Times New Roman" pitchFamily="18" charset="0"/>
              </a:rPr>
              <a:t>згоди</a:t>
            </a:r>
            <a:r>
              <a:rPr lang="ru-RU" sz="1400" dirty="0">
                <a:cs typeface="Times New Roman" pitchFamily="18" charset="0"/>
              </a:rPr>
              <a:t>, </a:t>
            </a:r>
            <a:r>
              <a:rPr lang="ru-RU" sz="1400" dirty="0" err="1">
                <a:cs typeface="Times New Roman" pitchFamily="18" charset="0"/>
              </a:rPr>
              <a:t>або</a:t>
            </a:r>
            <a:r>
              <a:rPr lang="ru-RU" sz="1400" dirty="0">
                <a:cs typeface="Times New Roman" pitchFamily="18" charset="0"/>
              </a:rPr>
              <a:t> </a:t>
            </a:r>
            <a:r>
              <a:rPr lang="ru-RU" sz="1400" dirty="0" err="1">
                <a:cs typeface="Times New Roman" pitchFamily="18" charset="0"/>
              </a:rPr>
              <a:t>згода</a:t>
            </a:r>
            <a:r>
              <a:rPr lang="ru-RU" sz="1400" dirty="0">
                <a:cs typeface="Times New Roman" pitchFamily="18" charset="0"/>
              </a:rPr>
              <a:t> </a:t>
            </a:r>
            <a:r>
              <a:rPr lang="ru-RU" sz="1400" dirty="0" err="1">
                <a:cs typeface="Times New Roman" pitchFamily="18" charset="0"/>
              </a:rPr>
              <a:t>отримана</a:t>
            </a:r>
            <a:r>
              <a:rPr lang="ru-RU" sz="1400" dirty="0">
                <a:cs typeface="Times New Roman" pitchFamily="18" charset="0"/>
              </a:rPr>
              <a:t> шляхом </a:t>
            </a:r>
            <a:r>
              <a:rPr lang="ru-RU" sz="1400" dirty="0" err="1">
                <a:cs typeface="Times New Roman" pitchFamily="18" charset="0"/>
              </a:rPr>
              <a:t>застосування</a:t>
            </a:r>
            <a:r>
              <a:rPr lang="ru-RU" sz="1400" dirty="0">
                <a:cs typeface="Times New Roman" pitchFamily="18" charset="0"/>
              </a:rPr>
              <a:t> </a:t>
            </a:r>
            <a:r>
              <a:rPr lang="ru-RU" sz="1400" dirty="0" err="1">
                <a:cs typeface="Times New Roman" pitchFamily="18" charset="0"/>
              </a:rPr>
              <a:t>сили</a:t>
            </a:r>
            <a:r>
              <a:rPr lang="ru-RU" sz="1400" dirty="0">
                <a:cs typeface="Times New Roman" pitchFamily="18" charset="0"/>
              </a:rPr>
              <a:t>, примусу, обману</a:t>
            </a:r>
          </a:p>
          <a:p>
            <a:endParaRPr lang="ru-RU" sz="1400" dirty="0"/>
          </a:p>
        </p:txBody>
      </p:sp>
    </p:spTree>
  </p:cSld>
  <p:clrMapOvr>
    <a:masterClrMapping/>
  </p:clrMapOvr>
  <p:transition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6" name="Объект 5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132688" y="0"/>
            <a:ext cx="5063071" cy="37593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28551" y="-37384"/>
            <a:ext cx="5680671" cy="43304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3561890"/>
            <a:ext cx="4246874" cy="3296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5" descr="Курєри1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427984" y="1628800"/>
            <a:ext cx="4509131" cy="22199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940152" y="3370833"/>
            <a:ext cx="3419872" cy="34871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Содержимое 6" descr="IMG_20151111_114432.jpg"/>
          <p:cNvPicPr>
            <a:picLocks noGrp="1" noChangeAspect="1"/>
          </p:cNvPicPr>
          <p:nvPr>
            <p:ph sz="half" idx="1"/>
          </p:nvPr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>
          <a:xfrm>
            <a:off x="2987824" y="4217194"/>
            <a:ext cx="3521075" cy="2640806"/>
          </a:xfrm>
        </p:spPr>
      </p:pic>
    </p:spTree>
    <p:extLst>
      <p:ext uri="{BB962C8B-B14F-4D97-AF65-F5344CB8AC3E}">
        <p14:creationId xmlns:p14="http://schemas.microsoft.com/office/powerpoint/2010/main" val="117132280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41400" y="0"/>
            <a:ext cx="70612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098439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AutoShape 4" descr="Міністерство соціальної політики України – Telegram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54" name="AutoShape 6" descr="Міністерство соціальної політики України – Telegram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56" name="AutoShape 8" descr="Міністерство соціальної політики України – Telegram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539552" y="836712"/>
            <a:ext cx="7134504" cy="1070992"/>
          </a:xfrm>
        </p:spPr>
        <p:txBody>
          <a:bodyPr>
            <a:noAutofit/>
          </a:bodyPr>
          <a:lstStyle/>
          <a:p>
            <a:pPr algn="ctr"/>
            <a:r>
              <a:rPr lang="ru-RU" sz="3600" dirty="0">
                <a:solidFill>
                  <a:srgbClr val="113F9B"/>
                </a:solidFill>
              </a:rPr>
              <a:t>30 </a:t>
            </a:r>
            <a:r>
              <a:rPr lang="ru-RU" sz="3600" dirty="0" err="1">
                <a:solidFill>
                  <a:srgbClr val="113F9B"/>
                </a:solidFill>
              </a:rPr>
              <a:t>липня</a:t>
            </a:r>
            <a:r>
              <a:rPr lang="ru-RU" sz="3600" dirty="0">
                <a:solidFill>
                  <a:srgbClr val="113F9B"/>
                </a:solidFill>
              </a:rPr>
              <a:t> – </a:t>
            </a:r>
            <a:br>
              <a:rPr lang="ru-RU" sz="3600" dirty="0">
                <a:solidFill>
                  <a:srgbClr val="113F9B"/>
                </a:solidFill>
              </a:rPr>
            </a:br>
            <a:r>
              <a:rPr lang="ru-RU" sz="3600" dirty="0" err="1">
                <a:solidFill>
                  <a:srgbClr val="113F9B"/>
                </a:solidFill>
              </a:rPr>
              <a:t>всесвітній</a:t>
            </a:r>
            <a:r>
              <a:rPr lang="ru-RU" sz="3600" dirty="0">
                <a:solidFill>
                  <a:srgbClr val="113F9B"/>
                </a:solidFill>
              </a:rPr>
              <a:t> день </a:t>
            </a:r>
            <a:r>
              <a:rPr lang="ru-RU" sz="3600" dirty="0" err="1">
                <a:solidFill>
                  <a:srgbClr val="113F9B"/>
                </a:solidFill>
              </a:rPr>
              <a:t>боротьби</a:t>
            </a:r>
            <a:r>
              <a:rPr lang="ru-RU" sz="3600" dirty="0">
                <a:solidFill>
                  <a:srgbClr val="113F9B"/>
                </a:solidFill>
              </a:rPr>
              <a:t> </a:t>
            </a:r>
            <a:r>
              <a:rPr lang="ru-RU" sz="3600" dirty="0" err="1">
                <a:solidFill>
                  <a:srgbClr val="113F9B"/>
                </a:solidFill>
              </a:rPr>
              <a:t>з</a:t>
            </a:r>
            <a:r>
              <a:rPr lang="ru-RU" sz="3600" dirty="0">
                <a:solidFill>
                  <a:srgbClr val="113F9B"/>
                </a:solidFill>
              </a:rPr>
              <a:t> </a:t>
            </a:r>
            <a:r>
              <a:rPr lang="ru-RU" sz="3600" dirty="0" err="1">
                <a:solidFill>
                  <a:srgbClr val="113F9B"/>
                </a:solidFill>
              </a:rPr>
              <a:t>торгівлею</a:t>
            </a:r>
            <a:r>
              <a:rPr lang="ru-RU" sz="3600" dirty="0">
                <a:solidFill>
                  <a:srgbClr val="113F9B"/>
                </a:solidFill>
              </a:rPr>
              <a:t> людьми</a:t>
            </a:r>
            <a:endParaRPr lang="ru-RU" sz="36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1" name="Picture 3" descr="C:\Users\Мама\Desktop\ПТЛ2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43608" y="2204864"/>
            <a:ext cx="6120680" cy="4240471"/>
          </a:xfrm>
          <a:prstGeom prst="rect">
            <a:avLst/>
          </a:prstGeom>
          <a:noFill/>
        </p:spPr>
      </p:pic>
      <p:sp>
        <p:nvSpPr>
          <p:cNvPr id="14" name="Минус 13"/>
          <p:cNvSpPr/>
          <p:nvPr/>
        </p:nvSpPr>
        <p:spPr>
          <a:xfrm rot="2222678">
            <a:off x="-983886" y="3929075"/>
            <a:ext cx="10268689" cy="914400"/>
          </a:xfrm>
          <a:prstGeom prst="mathMinus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Минус 14"/>
          <p:cNvSpPr/>
          <p:nvPr/>
        </p:nvSpPr>
        <p:spPr>
          <a:xfrm rot="19481906">
            <a:off x="-1019130" y="3857018"/>
            <a:ext cx="10282614" cy="914400"/>
          </a:xfrm>
          <a:prstGeom prst="mathMinus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04664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uk-UA" sz="3200" b="1" dirty="0">
                <a:solidFill>
                  <a:srgbClr val="113F9B"/>
                </a:solidFill>
              </a:rPr>
              <a:t>Що означає легальне працевлаштування?</a:t>
            </a:r>
            <a:r>
              <a:rPr lang="uk-UA" sz="3200" dirty="0">
                <a:solidFill>
                  <a:srgbClr val="113F9B"/>
                </a:solidFill>
              </a:rPr>
              <a:t/>
            </a:r>
            <a:br>
              <a:rPr lang="uk-UA" sz="3200" dirty="0">
                <a:solidFill>
                  <a:srgbClr val="113F9B"/>
                </a:solidFill>
              </a:rPr>
            </a:br>
            <a:endParaRPr lang="uk-UA" sz="3200" dirty="0">
              <a:solidFill>
                <a:srgbClr val="113F9B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412776"/>
            <a:ext cx="7632848" cy="4525963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uk-UA" sz="1600" dirty="0"/>
              <a:t>Легальне працевлаштування (за незначним винятком) </a:t>
            </a:r>
            <a:r>
              <a:rPr lang="uk-UA" sz="1600" b="1" dirty="0"/>
              <a:t>можливе лише в тих державах, із якими Уряд України уклав міжурядові договори </a:t>
            </a:r>
            <a:r>
              <a:rPr lang="uk-UA" sz="1600" dirty="0"/>
              <a:t>про трудову діяльність, взаємне працевлаштування громадян та їх соціальний захист з урядами інших країн. На сьогодні такими країнами є: Білорусь, Вірменія, Латвія, Литва, Молдова, Польща, Російська Федерація. Якщо особа збирається працевлаштуватися у вище перерахованих країнах, то необхідно підписати контракт з роботодавцем.</a:t>
            </a:r>
          </a:p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uk-UA" sz="1600" b="1" dirty="0"/>
              <a:t>У контракті повинні чітко перераховуватися такі умови </a:t>
            </a:r>
            <a:r>
              <a:rPr lang="uk-UA" sz="1600" dirty="0"/>
              <a:t>працевлаштування: де і за яким фахом Ви будете працювати, скільки годин на добу, розмір зарплатні. </a:t>
            </a:r>
          </a:p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uk-UA" sz="1600" dirty="0"/>
              <a:t>У випадку, коли особа збирається їхати в країну, яка не уклала з Україною договір про працевлаштування, </a:t>
            </a:r>
            <a:r>
              <a:rPr lang="uk-UA" sz="1600" b="1" dirty="0"/>
              <a:t>необхідно отримати від роботодавця запрошення, написане на Ваше ім'я.</a:t>
            </a:r>
          </a:p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uk-UA" sz="1600" dirty="0"/>
              <a:t>На основі контракту та запрошення відкривається робоча віза. </a:t>
            </a:r>
            <a:r>
              <a:rPr lang="uk-UA" sz="1600" b="1" dirty="0"/>
              <a:t>Тільки робоча віза надає право працювати легально за кордоном.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1353997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9362"/>
            <a:ext cx="8229600" cy="778098"/>
          </a:xfrm>
        </p:spPr>
        <p:txBody>
          <a:bodyPr/>
          <a:lstStyle/>
          <a:p>
            <a:r>
              <a:rPr lang="uk-UA" sz="2400" b="1" dirty="0">
                <a:solidFill>
                  <a:srgbClr val="113F9B"/>
                </a:solidFill>
              </a:rPr>
              <a:t>Перевірка Агентства з працевлаштування</a:t>
            </a:r>
            <a:endParaRPr lang="ru-RU" sz="2400" b="1" dirty="0">
              <a:solidFill>
                <a:srgbClr val="113F9B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36848" y="1124744"/>
            <a:ext cx="3715072" cy="5733256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uk-UA" sz="1800" dirty="0"/>
              <a:t>Агентство з працевлаштування </a:t>
            </a:r>
            <a:r>
              <a:rPr lang="uk-UA" sz="1800" b="1" dirty="0"/>
              <a:t>обов'язково повинно мати</a:t>
            </a:r>
            <a:r>
              <a:rPr lang="uk-UA" sz="1800" dirty="0"/>
              <a:t>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uk-UA" sz="1800" dirty="0"/>
              <a:t>ліцензію на посередництво у працевлаштуванні за кордон;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uk-UA" sz="1800" dirty="0"/>
              <a:t>офіс, за тією ж адресою, що вказана в ліцензії;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uk-UA" sz="1800" dirty="0"/>
              <a:t>веб-сайт, потрібно за ліцензійними умовами і свідчить про надійність і відкритості агентства;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uk-UA" sz="1800" dirty="0"/>
              <a:t>куточок споживача, в якому можна знайти всі необхідні дані та інформацію;</a:t>
            </a:r>
            <a:endParaRPr lang="uk-UA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779912" y="1124744"/>
            <a:ext cx="4320480" cy="6021288"/>
          </a:xfrm>
        </p:spPr>
        <p:txBody>
          <a:bodyPr>
            <a:normAutofit lnSpcReduction="10000"/>
          </a:bodyPr>
          <a:lstStyle/>
          <a:p>
            <a:r>
              <a:rPr lang="uk-UA" sz="1800" dirty="0"/>
              <a:t>1. перевірте наявність ліцензії Міністерства соціальної політики України на посередництво у сфері працевлаштування за кордоном.</a:t>
            </a:r>
          </a:p>
          <a:p>
            <a:r>
              <a:rPr lang="uk-UA" sz="1800" dirty="0"/>
              <a:t>2. перевірте наявність свідоцтва про державну реєстрацію.</a:t>
            </a:r>
          </a:p>
          <a:p>
            <a:r>
              <a:rPr lang="uk-UA" sz="1800" dirty="0"/>
              <a:t>3. в договорі має бути вказана повна назва компанії-посередника, прізвище, ім'я, по батькові відповідальної особи, що представляє компанію за договором і має право підпису, на основі яких установчих документів (наприклад, Статут), згідно з якими діє компанія-посередник, і номер ліцензії.</a:t>
            </a:r>
          </a:p>
          <a:p>
            <a:r>
              <a:rPr lang="uk-UA" sz="1800" dirty="0"/>
              <a:t>4. перевірте, щоб сума послуг за договором, які ви платите, збігалася з сумою в квитанції.</a:t>
            </a:r>
          </a:p>
          <a:p>
            <a:r>
              <a:rPr lang="uk-UA" sz="1800" dirty="0"/>
              <a:t>5. договір повинен бути завірений живою печаткою підприємства.</a:t>
            </a:r>
          </a:p>
        </p:txBody>
      </p:sp>
      <p:cxnSp>
        <p:nvCxnSpPr>
          <p:cNvPr id="5" name="Прямая со стрелкой 8"/>
          <p:cNvCxnSpPr>
            <a:cxnSpLocks noChangeShapeType="1"/>
          </p:cNvCxnSpPr>
          <p:nvPr/>
        </p:nvCxnSpPr>
        <p:spPr bwMode="auto">
          <a:xfrm>
            <a:off x="468312" y="980728"/>
            <a:ext cx="7992119" cy="0"/>
          </a:xfrm>
          <a:prstGeom prst="straightConnector1">
            <a:avLst/>
          </a:prstGeom>
          <a:noFill/>
          <a:ln w="31750" algn="ctr">
            <a:solidFill>
              <a:srgbClr val="C00000"/>
            </a:solidFill>
            <a:round/>
            <a:headEnd/>
            <a:tailEnd type="oval" w="med" len="med"/>
          </a:ln>
        </p:spPr>
      </p:cxnSp>
    </p:spTree>
    <p:extLst>
      <p:ext uri="{BB962C8B-B14F-4D97-AF65-F5344CB8AC3E}">
        <p14:creationId xmlns:p14="http://schemas.microsoft.com/office/powerpoint/2010/main" val="326114436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395536" y="260648"/>
            <a:ext cx="8229600" cy="850106"/>
          </a:xfrm>
          <a:solidFill>
            <a:schemeClr val="bg1"/>
          </a:solidFill>
          <a:ln>
            <a:solidFill>
              <a:srgbClr val="113F9B"/>
            </a:solidFill>
          </a:ln>
        </p:spPr>
        <p:txBody>
          <a:bodyPr>
            <a:normAutofit fontScale="90000"/>
          </a:bodyPr>
          <a:lstStyle/>
          <a:p>
            <a:r>
              <a:rPr lang="ru-RU" sz="2400" b="1" dirty="0">
                <a:solidFill>
                  <a:srgbClr val="113F9B"/>
                </a:solidFill>
              </a:rPr>
              <a:t>Пере</a:t>
            </a:r>
            <a:r>
              <a:rPr lang="uk-UA" sz="2400" b="1" dirty="0">
                <a:solidFill>
                  <a:srgbClr val="113F9B"/>
                </a:solidFill>
              </a:rPr>
              <a:t>віряємо наявність в агентства ліцензії на посередництво у працевлаштуванні за кордоном</a:t>
            </a:r>
            <a:endParaRPr lang="ru-RU" sz="2400" b="1" dirty="0">
              <a:solidFill>
                <a:srgbClr val="113F9B"/>
              </a:solidFill>
            </a:endParaRPr>
          </a:p>
        </p:txBody>
      </p:sp>
      <p:sp>
        <p:nvSpPr>
          <p:cNvPr id="7" name="Объект 6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514350" indent="-514350">
              <a:buFont typeface="+mj-lt"/>
              <a:buAutoNum type="arabicPeriod"/>
            </a:pPr>
            <a:r>
              <a:rPr lang="uk-UA" sz="2300" dirty="0"/>
              <a:t>Єдиний державний веб-портал відкритих даних (Портал відкритих даних) </a:t>
            </a:r>
            <a:r>
              <a:rPr lang="uk-UA" sz="2300" b="1" i="1" u="sng" dirty="0">
                <a:hlinkClick r:id="rId2"/>
              </a:rPr>
              <a:t>https://data.gov.ua</a:t>
            </a:r>
            <a:endParaRPr lang="uk-UA" sz="2300" b="1" i="1" dirty="0"/>
          </a:p>
          <a:p>
            <a:pPr marL="514350" indent="-514350">
              <a:buFont typeface="+mj-lt"/>
              <a:buAutoNum type="arabicPeriod"/>
            </a:pPr>
            <a:r>
              <a:rPr lang="uk-UA" sz="2300" dirty="0"/>
              <a:t>Натискаємо </a:t>
            </a:r>
            <a:r>
              <a:rPr lang="uk-UA" sz="2300" b="1" i="1" dirty="0"/>
              <a:t>Набори даних</a:t>
            </a:r>
          </a:p>
          <a:p>
            <a:pPr marL="514350" indent="-514350">
              <a:buFont typeface="+mj-lt"/>
              <a:buAutoNum type="arabicPeriod"/>
            </a:pPr>
            <a:r>
              <a:rPr lang="uk-UA" sz="2300" dirty="0"/>
              <a:t>Пошук (</a:t>
            </a:r>
            <a:r>
              <a:rPr lang="uk-UA" sz="2300" i="1" dirty="0"/>
              <a:t>вводимо </a:t>
            </a:r>
            <a:r>
              <a:rPr lang="uk-UA" sz="2300" b="1" i="1" dirty="0"/>
              <a:t>«посередництво у працевлаштуванні за кордоном»)</a:t>
            </a:r>
          </a:p>
          <a:p>
            <a:pPr marL="514350" indent="-514350">
              <a:buFont typeface="+mj-lt"/>
              <a:buAutoNum type="arabicPeriod"/>
            </a:pPr>
            <a:r>
              <a:rPr lang="uk-UA" sz="2300" dirty="0"/>
              <a:t>Відомості про реєстр ліцензіатів, які отримали ліцензії у сфері зовнішньоекономічної діяльності та на право провадження господарської діяльності з посередництва у працевлаштуванні за кордоном Мінекономіки (оновлено </a:t>
            </a:r>
            <a:r>
              <a:rPr lang="uk-UA" sz="2000" dirty="0"/>
              <a:t> Червень 2, 2021</a:t>
            </a:r>
            <a:r>
              <a:rPr lang="uk-UA" sz="2300" dirty="0"/>
              <a:t>)</a:t>
            </a:r>
          </a:p>
          <a:p>
            <a:pPr marL="514350" indent="-514350">
              <a:buFont typeface="+mj-lt"/>
              <a:buAutoNum type="arabicPeriod"/>
            </a:pPr>
            <a:r>
              <a:rPr lang="uk-UA" sz="2300" dirty="0"/>
              <a:t>Завантажити/скачати документ</a:t>
            </a:r>
          </a:p>
          <a:p>
            <a:pPr marL="514350" indent="-514350">
              <a:buFont typeface="+mj-lt"/>
              <a:buAutoNum type="arabicPeriod"/>
            </a:pPr>
            <a:r>
              <a:rPr lang="uk-UA" sz="2300" dirty="0"/>
              <a:t>Натиснути бінокль та ввести назву/реєстраційний номер/місто, де має робити агентство</a:t>
            </a:r>
          </a:p>
          <a:p>
            <a:pPr marL="514350" indent="-514350">
              <a:buFont typeface="+mj-lt"/>
              <a:buAutoNum type="arabicPeriod"/>
            </a:pPr>
            <a:endParaRPr lang="ru-RU" sz="2400" dirty="0"/>
          </a:p>
          <a:p>
            <a:pPr marL="514350" indent="-514350">
              <a:buFont typeface="+mj-lt"/>
              <a:buAutoNum type="arabicPeriod"/>
            </a:pPr>
            <a:endParaRPr lang="ru-RU" sz="2400" b="1" i="1" dirty="0"/>
          </a:p>
          <a:p>
            <a:pPr marL="514350" indent="-514350">
              <a:buFont typeface="+mj-lt"/>
              <a:buAutoNum type="arabicPeriod"/>
            </a:pPr>
            <a:endParaRPr lang="ru-RU" sz="2400" dirty="0"/>
          </a:p>
          <a:p>
            <a:endParaRPr lang="ru-RU" dirty="0"/>
          </a:p>
        </p:txBody>
      </p:sp>
      <p:cxnSp>
        <p:nvCxnSpPr>
          <p:cNvPr id="5" name="Прямая со стрелкой 8"/>
          <p:cNvCxnSpPr>
            <a:cxnSpLocks noChangeShapeType="1"/>
          </p:cNvCxnSpPr>
          <p:nvPr/>
        </p:nvCxnSpPr>
        <p:spPr bwMode="auto">
          <a:xfrm>
            <a:off x="468313" y="1239044"/>
            <a:ext cx="7992119" cy="0"/>
          </a:xfrm>
          <a:prstGeom prst="straightConnector1">
            <a:avLst/>
          </a:prstGeom>
          <a:noFill/>
          <a:ln w="31750" algn="ctr">
            <a:solidFill>
              <a:srgbClr val="C00000"/>
            </a:solidFill>
            <a:round/>
            <a:headEnd/>
            <a:tailEnd type="oval" w="med" len="med"/>
          </a:ln>
        </p:spPr>
      </p:cxnSp>
    </p:spTree>
    <p:extLst>
      <p:ext uri="{BB962C8B-B14F-4D97-AF65-F5344CB8AC3E}">
        <p14:creationId xmlns:p14="http://schemas.microsoft.com/office/powerpoint/2010/main" val="120416281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7" name="Picture 3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t="1" b="14267"/>
          <a:stretch/>
        </p:blipFill>
        <p:spPr bwMode="auto">
          <a:xfrm>
            <a:off x="395536" y="188641"/>
            <a:ext cx="8487891" cy="201622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0401" y="2456321"/>
            <a:ext cx="8493026" cy="1846576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6778229" y="3342944"/>
            <a:ext cx="1988536" cy="276999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ru-RU" sz="1200" dirty="0" err="1"/>
              <a:t>Оновлено</a:t>
            </a:r>
            <a:r>
              <a:rPr lang="ru-RU" sz="1200" dirty="0"/>
              <a:t> 29.01.20 р.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6778229" y="3963679"/>
            <a:ext cx="1988536" cy="276999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ru-RU" sz="1200" dirty="0" err="1"/>
              <a:t>Оновлено</a:t>
            </a:r>
            <a:r>
              <a:rPr lang="ru-RU" sz="1200" dirty="0"/>
              <a:t> 02.06.21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665286" y="4523114"/>
            <a:ext cx="2345707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1600" b="1" dirty="0"/>
              <a:t>Завантажити/скачати</a:t>
            </a:r>
            <a:endParaRPr lang="ru-RU" sz="1600" b="1" dirty="0"/>
          </a:p>
        </p:txBody>
      </p:sp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5536" y="5013177"/>
            <a:ext cx="8487891" cy="16561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5350853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3558" y="620688"/>
            <a:ext cx="8636884" cy="56166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Подзаголовок 1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D:\work\trash\mom\infografika_2017\prezentacia copy2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8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404664"/>
            <a:ext cx="9144000" cy="6192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Content Placeholder 2"/>
          <p:cNvSpPr txBox="1">
            <a:spLocks/>
          </p:cNvSpPr>
          <p:nvPr/>
        </p:nvSpPr>
        <p:spPr>
          <a:xfrm>
            <a:off x="3019733" y="1525312"/>
            <a:ext cx="5818124" cy="4801747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 fontScale="92500" lnSpcReduction="1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ru-RU" sz="2800" dirty="0">
                <a:solidFill>
                  <a:schemeClr val="tx2"/>
                </a:solidFill>
                <a:latin typeface="Calibri" panose="020F0502020204030204" pitchFamily="34" charset="0"/>
              </a:rPr>
              <a:t>ДІЙСНИЙ</a:t>
            </a:r>
            <a:r>
              <a:rPr lang="ru-RU" sz="2800" b="0" dirty="0">
                <a:solidFill>
                  <a:schemeClr val="tx2"/>
                </a:solidFill>
                <a:latin typeface="Calibri" panose="020F0502020204030204" pitchFamily="34" charset="0"/>
              </a:rPr>
              <a:t> закордонний паспорт</a:t>
            </a:r>
          </a:p>
          <a:p>
            <a:pPr>
              <a:defRPr/>
            </a:pPr>
            <a:endParaRPr lang="ru-RU" sz="2800" b="0" dirty="0">
              <a:solidFill>
                <a:schemeClr val="tx2"/>
              </a:solidFill>
              <a:latin typeface="Calibri" panose="020F0502020204030204" pitchFamily="34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  <a:defRPr/>
            </a:pPr>
            <a:r>
              <a:rPr lang="ru-RU" sz="2800" b="0" dirty="0">
                <a:solidFill>
                  <a:schemeClr val="tx2"/>
                </a:solidFill>
                <a:latin typeface="Calibri" panose="020F0502020204030204" pitchFamily="34" charset="0"/>
              </a:rPr>
              <a:t>Відповідну </a:t>
            </a:r>
            <a:r>
              <a:rPr lang="ru-RU" sz="2800" dirty="0">
                <a:solidFill>
                  <a:schemeClr val="tx2"/>
                </a:solidFill>
                <a:latin typeface="Calibri" panose="020F0502020204030204" pitchFamily="34" charset="0"/>
              </a:rPr>
              <a:t>РОБОЧУ</a:t>
            </a:r>
            <a:r>
              <a:rPr lang="ru-RU" sz="2800" b="0" dirty="0">
                <a:solidFill>
                  <a:schemeClr val="tx2"/>
                </a:solidFill>
                <a:latin typeface="Calibri" panose="020F0502020204030204" pitchFamily="34" charset="0"/>
              </a:rPr>
              <a:t> візу, </a:t>
            </a:r>
            <a:r>
              <a:rPr lang="uk-UA" sz="2800" b="0" dirty="0">
                <a:solidFill>
                  <a:schemeClr val="tx2"/>
                </a:solidFill>
                <a:latin typeface="Calibri" panose="020F0502020204030204" pitchFamily="34" charset="0"/>
              </a:rPr>
              <a:t>т</a:t>
            </a:r>
            <a:r>
              <a:rPr lang="ru-RU" sz="2800" b="0" dirty="0">
                <a:solidFill>
                  <a:schemeClr val="tx2"/>
                </a:solidFill>
                <a:latin typeface="Calibri" panose="020F0502020204030204" pitchFamily="34" charset="0"/>
              </a:rPr>
              <a:t>рудова діяльність за туристичною або гостьовою візою є порушенням закону.</a:t>
            </a:r>
          </a:p>
          <a:p>
            <a:pPr>
              <a:lnSpc>
                <a:spcPct val="100000"/>
              </a:lnSpc>
              <a:spcBef>
                <a:spcPts val="0"/>
              </a:spcBef>
              <a:defRPr/>
            </a:pPr>
            <a:r>
              <a:rPr lang="ru-RU" sz="2800" b="0" dirty="0">
                <a:solidFill>
                  <a:schemeClr val="tx2"/>
                </a:solidFill>
                <a:latin typeface="Calibri" panose="020F0502020204030204" pitchFamily="34" charset="0"/>
              </a:rPr>
              <a:t>Виїхати за кордон за туристичною чи гостьовою візою і вже за кордоном переоформити її на робочу </a:t>
            </a:r>
            <a:r>
              <a:rPr lang="ru-RU" sz="2800" dirty="0">
                <a:solidFill>
                  <a:schemeClr val="tx2"/>
                </a:solidFill>
                <a:latin typeface="Calibri" panose="020F0502020204030204" pitchFamily="34" charset="0"/>
              </a:rPr>
              <a:t>НЕМОЖЛИВО</a:t>
            </a:r>
            <a:endParaRPr lang="ru-RU" sz="2800" b="0" dirty="0">
              <a:solidFill>
                <a:schemeClr val="tx2"/>
              </a:solidFill>
              <a:latin typeface="Calibri" panose="020F0502020204030204" pitchFamily="34" charset="0"/>
            </a:endParaRPr>
          </a:p>
          <a:p>
            <a:pPr lvl="0">
              <a:defRPr/>
            </a:pPr>
            <a:endParaRPr lang="uk-UA" sz="2800" b="0" dirty="0">
              <a:solidFill>
                <a:schemeClr val="tx2"/>
              </a:solidFill>
              <a:latin typeface="Calibri" panose="020F0502020204030204" pitchFamily="34" charset="0"/>
            </a:endParaRPr>
          </a:p>
          <a:p>
            <a:pPr lvl="0">
              <a:defRPr/>
            </a:pPr>
            <a:r>
              <a:rPr lang="uk-UA" sz="2800" b="0" dirty="0">
                <a:solidFill>
                  <a:schemeClr val="tx2"/>
                </a:solidFill>
                <a:latin typeface="Calibri" panose="020F0502020204030204" pitchFamily="34" charset="0"/>
              </a:rPr>
              <a:t>Перевірте </a:t>
            </a:r>
            <a:r>
              <a:rPr lang="uk-UA" sz="2800" dirty="0">
                <a:solidFill>
                  <a:schemeClr val="tx2"/>
                </a:solidFill>
                <a:latin typeface="Calibri" panose="020F0502020204030204" pitchFamily="34" charset="0"/>
              </a:rPr>
              <a:t>ЛЕГАЛЬНІСТЬ</a:t>
            </a:r>
            <a:r>
              <a:rPr lang="uk-UA" sz="2800" b="0" dirty="0">
                <a:solidFill>
                  <a:schemeClr val="tx2"/>
                </a:solidFill>
                <a:latin typeface="Calibri" panose="020F0502020204030204" pitchFamily="34" charset="0"/>
              </a:rPr>
              <a:t> фірми-посередника на сайті </a:t>
            </a:r>
            <a:endParaRPr lang="uk-UA" sz="1400" b="0" dirty="0">
              <a:solidFill>
                <a:schemeClr val="tx2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0" y="383459"/>
            <a:ext cx="9144000" cy="11418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Content Placeholder 2"/>
          <p:cNvSpPr txBox="1">
            <a:spLocks/>
          </p:cNvSpPr>
          <p:nvPr/>
        </p:nvSpPr>
        <p:spPr>
          <a:xfrm>
            <a:off x="332377" y="442933"/>
            <a:ext cx="8811623" cy="1082378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 fontScale="925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ru-RU" sz="3600" dirty="0">
                <a:solidFill>
                  <a:srgbClr val="113F9B"/>
                </a:solidFill>
                <a:latin typeface="Calibri" panose="020F0502020204030204" pitchFamily="34" charset="0"/>
              </a:rPr>
              <a:t>Для легальної роботи за кордоном В</a:t>
            </a:r>
            <a:r>
              <a:rPr lang="uk-UA" sz="3600" dirty="0">
                <a:solidFill>
                  <a:srgbClr val="113F9B"/>
                </a:solidFill>
                <a:latin typeface="Calibri" panose="020F0502020204030204" pitchFamily="34" charset="0"/>
              </a:rPr>
              <a:t>ам потрібно</a:t>
            </a:r>
            <a:r>
              <a:rPr lang="ru-RU" sz="3600" dirty="0">
                <a:solidFill>
                  <a:srgbClr val="113F9B"/>
                </a:solidFill>
                <a:latin typeface="Calibri" panose="020F0502020204030204" pitchFamily="34" charset="0"/>
              </a:rPr>
              <a:t> мати: </a:t>
            </a:r>
            <a:r>
              <a:rPr lang="uk-UA" sz="1800" dirty="0"/>
              <a:t/>
            </a:r>
            <a:br>
              <a:rPr lang="uk-UA" sz="1800" dirty="0"/>
            </a:br>
            <a:endParaRPr lang="uk-UA" sz="1800" dirty="0"/>
          </a:p>
        </p:txBody>
      </p:sp>
      <p:pic>
        <p:nvPicPr>
          <p:cNvPr id="16" name="Content Placeholder 6"/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32378" y="1156884"/>
            <a:ext cx="2295406" cy="2028067"/>
          </a:xfrm>
          <a:prstGeom prst="rect">
            <a:avLst/>
          </a:prstGeom>
        </p:spPr>
      </p:pic>
      <p:pic>
        <p:nvPicPr>
          <p:cNvPr id="17" name="Content Placeholder 6"/>
          <p:cNvPicPr>
            <a:picLocks noChangeAspect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32377" y="3184951"/>
            <a:ext cx="2295407" cy="1723856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332377" y="4855390"/>
            <a:ext cx="2295405" cy="17447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815827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Подзаголовок 1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D:\work\trash\mom\infografika_2017\prezentacia copy2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8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404664"/>
            <a:ext cx="9144000" cy="6192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Content Placeholder 2"/>
          <p:cNvSpPr txBox="1">
            <a:spLocks/>
          </p:cNvSpPr>
          <p:nvPr/>
        </p:nvSpPr>
        <p:spPr>
          <a:xfrm>
            <a:off x="3041854" y="1371601"/>
            <a:ext cx="5517155" cy="5353617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 fontScale="925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ru-RU" sz="2800" b="0" dirty="0">
                <a:solidFill>
                  <a:schemeClr val="tx2"/>
                </a:solidFill>
                <a:latin typeface="Calibri" panose="020F0502020204030204" pitchFamily="34" charset="0"/>
              </a:rPr>
              <a:t>Трудову угоду (контракт) із закордонним роботодавцем складений </a:t>
            </a:r>
            <a:r>
              <a:rPr lang="ru-RU" sz="2800" dirty="0">
                <a:solidFill>
                  <a:schemeClr val="tx2"/>
                </a:solidFill>
                <a:latin typeface="Calibri" panose="020F0502020204030204" pitchFamily="34" charset="0"/>
              </a:rPr>
              <a:t>ЗРОЗУМІЛОЮ</a:t>
            </a:r>
            <a:r>
              <a:rPr lang="ru-RU" sz="2800" b="0" dirty="0">
                <a:solidFill>
                  <a:schemeClr val="tx2"/>
                </a:solidFill>
                <a:latin typeface="Calibri" panose="020F0502020204030204" pitchFamily="34" charset="0"/>
              </a:rPr>
              <a:t> Вам мовою та містить максимально </a:t>
            </a:r>
            <a:r>
              <a:rPr lang="ru-RU" sz="2800" dirty="0">
                <a:solidFill>
                  <a:schemeClr val="tx2"/>
                </a:solidFill>
                <a:latin typeface="Calibri" panose="020F0502020204030204" pitchFamily="34" charset="0"/>
              </a:rPr>
              <a:t>ПОВНУ</a:t>
            </a:r>
            <a:r>
              <a:rPr lang="ru-RU" sz="2800" b="0" dirty="0">
                <a:solidFill>
                  <a:schemeClr val="tx2"/>
                </a:solidFill>
                <a:latin typeface="Calibri" panose="020F0502020204030204" pitchFamily="34" charset="0"/>
              </a:rPr>
              <a:t> інформацію про умови роботи</a:t>
            </a:r>
          </a:p>
          <a:p>
            <a:pPr>
              <a:defRPr/>
            </a:pPr>
            <a:endParaRPr lang="ru-RU" sz="2800" dirty="0">
              <a:solidFill>
                <a:schemeClr val="tx2"/>
              </a:solidFill>
              <a:latin typeface="Calibri" panose="020F0502020204030204" pitchFamily="34" charset="0"/>
            </a:endParaRPr>
          </a:p>
          <a:p>
            <a:pPr>
              <a:defRPr/>
            </a:pPr>
            <a:r>
              <a:rPr lang="ru-RU" sz="2800" dirty="0">
                <a:solidFill>
                  <a:schemeClr val="tx2"/>
                </a:solidFill>
                <a:latin typeface="Calibri" panose="020F0502020204030204" pitchFamily="34" charset="0"/>
              </a:rPr>
              <a:t>ДОЗВІЛ</a:t>
            </a:r>
            <a:r>
              <a:rPr lang="ru-RU" sz="2800" b="0" dirty="0">
                <a:solidFill>
                  <a:schemeClr val="tx2"/>
                </a:solidFill>
                <a:latin typeface="Calibri" panose="020F0502020204030204" pitchFamily="34" charset="0"/>
              </a:rPr>
              <a:t> на роботу в країні призначення</a:t>
            </a:r>
          </a:p>
          <a:p>
            <a:pPr lvl="0">
              <a:defRPr/>
            </a:pPr>
            <a:endParaRPr lang="uk-UA" sz="2800" b="0" dirty="0">
              <a:solidFill>
                <a:schemeClr val="tx2"/>
              </a:solidFill>
              <a:latin typeface="Calibri" panose="020F0502020204030204" pitchFamily="34" charset="0"/>
            </a:endParaRPr>
          </a:p>
          <a:p>
            <a:pPr lvl="0">
              <a:defRPr/>
            </a:pPr>
            <a:endParaRPr lang="uk-UA" sz="2800" b="0" dirty="0">
              <a:solidFill>
                <a:schemeClr val="tx2"/>
              </a:solidFill>
              <a:latin typeface="Calibri" panose="020F0502020204030204" pitchFamily="34" charset="0"/>
            </a:endParaRPr>
          </a:p>
          <a:p>
            <a:pPr lvl="0">
              <a:defRPr/>
            </a:pPr>
            <a:r>
              <a:rPr lang="uk-UA" sz="2800" b="0" dirty="0">
                <a:solidFill>
                  <a:schemeClr val="tx2"/>
                </a:solidFill>
                <a:latin typeface="Calibri" panose="020F0502020204030204" pitchFamily="34" charset="0"/>
              </a:rPr>
              <a:t>У жодному разі не погоджуйтеся надавати </a:t>
            </a:r>
            <a:r>
              <a:rPr lang="uk-UA" sz="2800" dirty="0">
                <a:solidFill>
                  <a:schemeClr val="tx2"/>
                </a:solidFill>
                <a:latin typeface="Calibri" panose="020F0502020204030204" pitchFamily="34" charset="0"/>
              </a:rPr>
              <a:t>ФАЛЬШИВІ </a:t>
            </a:r>
            <a:r>
              <a:rPr lang="uk-UA" sz="2800" b="0" dirty="0">
                <a:solidFill>
                  <a:schemeClr val="tx2"/>
                </a:solidFill>
                <a:latin typeface="Calibri" panose="020F0502020204030204" pitchFamily="34" charset="0"/>
              </a:rPr>
              <a:t>документи або неправдиву інформацію під час інтерв’ю зі співробітниками консульства</a:t>
            </a:r>
            <a:r>
              <a:rPr lang="uk-UA" sz="1400" b="0" dirty="0"/>
              <a:t/>
            </a:r>
            <a:br>
              <a:rPr lang="uk-UA" sz="1400" b="0" dirty="0"/>
            </a:br>
            <a:endParaRPr lang="uk-UA" sz="1400" b="0" dirty="0"/>
          </a:p>
        </p:txBody>
      </p:sp>
      <p:sp>
        <p:nvSpPr>
          <p:cNvPr id="12" name="Rectangle 11"/>
          <p:cNvSpPr/>
          <p:nvPr/>
        </p:nvSpPr>
        <p:spPr>
          <a:xfrm>
            <a:off x="0" y="383459"/>
            <a:ext cx="9144000" cy="11418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Content Placeholder 2"/>
          <p:cNvSpPr txBox="1">
            <a:spLocks/>
          </p:cNvSpPr>
          <p:nvPr/>
        </p:nvSpPr>
        <p:spPr>
          <a:xfrm>
            <a:off x="332377" y="486717"/>
            <a:ext cx="8811623" cy="1082378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 fontScale="925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ru-RU" sz="3600" dirty="0">
                <a:solidFill>
                  <a:srgbClr val="113F9B"/>
                </a:solidFill>
                <a:latin typeface="Calibri" panose="020F0502020204030204" pitchFamily="34" charset="0"/>
              </a:rPr>
              <a:t>Для легальної роботи за кордоном В</a:t>
            </a:r>
            <a:r>
              <a:rPr lang="uk-UA" sz="3600" dirty="0">
                <a:solidFill>
                  <a:srgbClr val="113F9B"/>
                </a:solidFill>
                <a:latin typeface="Calibri" panose="020F0502020204030204" pitchFamily="34" charset="0"/>
              </a:rPr>
              <a:t>ам потрібно</a:t>
            </a:r>
            <a:r>
              <a:rPr lang="ru-RU" sz="3600" dirty="0">
                <a:solidFill>
                  <a:srgbClr val="113F9B"/>
                </a:solidFill>
                <a:latin typeface="Calibri" panose="020F0502020204030204" pitchFamily="34" charset="0"/>
              </a:rPr>
              <a:t> мати: </a:t>
            </a:r>
            <a:r>
              <a:rPr lang="uk-UA" sz="1800" dirty="0">
                <a:solidFill>
                  <a:srgbClr val="113F9B"/>
                </a:solidFill>
              </a:rPr>
              <a:t/>
            </a:r>
            <a:br>
              <a:rPr lang="uk-UA" sz="1800" dirty="0">
                <a:solidFill>
                  <a:srgbClr val="113F9B"/>
                </a:solidFill>
              </a:rPr>
            </a:br>
            <a:endParaRPr lang="uk-UA" sz="1800" dirty="0">
              <a:solidFill>
                <a:srgbClr val="113F9B"/>
              </a:solidFill>
            </a:endParaRP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420521" y="1151219"/>
            <a:ext cx="2016225" cy="1777747"/>
          </a:xfrm>
          <a:prstGeom prst="rect">
            <a:avLst/>
          </a:prstGeom>
        </p:spPr>
      </p:pic>
      <p:pic>
        <p:nvPicPr>
          <p:cNvPr id="17" name="Content Placeholder 6"/>
          <p:cNvPicPr>
            <a:picLocks noChangeAspect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22437" y="2889739"/>
            <a:ext cx="2054419" cy="1723856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443355" y="4611884"/>
            <a:ext cx="2040412" cy="20888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645264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Заголовок 1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8" name="Подзаголовок 1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D:\work\trash\mom\infografika_2017\prezentacia copy2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8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404664"/>
            <a:ext cx="9144000" cy="6192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Content Placeholder 2"/>
          <p:cNvSpPr txBox="1">
            <a:spLocks/>
          </p:cNvSpPr>
          <p:nvPr/>
        </p:nvSpPr>
        <p:spPr>
          <a:xfrm>
            <a:off x="3080459" y="1488101"/>
            <a:ext cx="5858792" cy="5101075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 fontScale="925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/>
            <a:r>
              <a:rPr lang="uk-UA" sz="2800" b="0" dirty="0">
                <a:solidFill>
                  <a:schemeClr val="tx2"/>
                </a:solidFill>
                <a:latin typeface="Calibri" panose="020F0502020204030204" pitchFamily="34" charset="0"/>
              </a:rPr>
              <a:t>Перевірте </a:t>
            </a:r>
            <a:r>
              <a:rPr lang="uk-UA" sz="2800" dirty="0">
                <a:solidFill>
                  <a:schemeClr val="tx2"/>
                </a:solidFill>
                <a:latin typeface="Calibri" panose="020F0502020204030204" pitchFamily="34" charset="0"/>
              </a:rPr>
              <a:t>ІНФОРМАЦІЮ</a:t>
            </a:r>
            <a:r>
              <a:rPr lang="uk-UA" sz="2800" b="0" dirty="0">
                <a:solidFill>
                  <a:schemeClr val="tx2"/>
                </a:solidFill>
                <a:latin typeface="Calibri" panose="020F0502020204030204" pitchFamily="34" charset="0"/>
              </a:rPr>
              <a:t> про майбутнє місце перебування, умови роботи / навчання / проживання</a:t>
            </a:r>
          </a:p>
          <a:p>
            <a:pPr lvl="0"/>
            <a:endParaRPr lang="uk-UA" sz="2800" b="0" dirty="0">
              <a:solidFill>
                <a:schemeClr val="tx2"/>
              </a:solidFill>
              <a:latin typeface="Calibri" panose="020F0502020204030204" pitchFamily="34" charset="0"/>
            </a:endParaRPr>
          </a:p>
          <a:p>
            <a:pPr lvl="0"/>
            <a:r>
              <a:rPr lang="uk-UA" sz="2800" b="0" dirty="0">
                <a:solidFill>
                  <a:schemeClr val="tx2"/>
                </a:solidFill>
                <a:latin typeface="Calibri" panose="020F0502020204030204" pitchFamily="34" charset="0"/>
              </a:rPr>
              <a:t>Зробіть </a:t>
            </a:r>
            <a:r>
              <a:rPr lang="uk-UA" sz="2800" dirty="0">
                <a:solidFill>
                  <a:schemeClr val="tx2"/>
                </a:solidFill>
                <a:latin typeface="Calibri" panose="020F0502020204030204" pitchFamily="34" charset="0"/>
              </a:rPr>
              <a:t>КОПІЇ</a:t>
            </a:r>
            <a:r>
              <a:rPr lang="uk-UA" sz="2800" b="0" dirty="0">
                <a:solidFill>
                  <a:schemeClr val="tx2"/>
                </a:solidFill>
                <a:latin typeface="Calibri" panose="020F0502020204030204" pitchFamily="34" charset="0"/>
              </a:rPr>
              <a:t> усіх важливих документів</a:t>
            </a:r>
          </a:p>
          <a:p>
            <a:pPr lvl="0"/>
            <a:endParaRPr lang="uk-UA" sz="2800" b="0" dirty="0">
              <a:solidFill>
                <a:schemeClr val="tx2"/>
              </a:solidFill>
              <a:latin typeface="Calibri" panose="020F0502020204030204" pitchFamily="34" charset="0"/>
            </a:endParaRPr>
          </a:p>
          <a:p>
            <a:pPr lvl="0"/>
            <a:endParaRPr lang="uk-UA" sz="2800" b="0" dirty="0">
              <a:solidFill>
                <a:schemeClr val="tx2"/>
              </a:solidFill>
              <a:latin typeface="Calibri" panose="020F0502020204030204" pitchFamily="34" charset="0"/>
            </a:endParaRPr>
          </a:p>
          <a:p>
            <a:pPr lvl="0"/>
            <a:r>
              <a:rPr lang="uk-UA" sz="2800" b="0" dirty="0">
                <a:solidFill>
                  <a:schemeClr val="tx2"/>
                </a:solidFill>
                <a:latin typeface="Calibri" panose="020F0502020204030204" pitchFamily="34" charset="0"/>
              </a:rPr>
              <a:t>Залиште </a:t>
            </a:r>
            <a:r>
              <a:rPr lang="uk-UA" sz="2800" dirty="0">
                <a:solidFill>
                  <a:schemeClr val="tx2"/>
                </a:solidFill>
                <a:latin typeface="Calibri" panose="020F0502020204030204" pitchFamily="34" charset="0"/>
              </a:rPr>
              <a:t>БЛИЗЬКИМ</a:t>
            </a:r>
            <a:r>
              <a:rPr lang="uk-UA" sz="2800" b="0" dirty="0">
                <a:solidFill>
                  <a:schemeClr val="tx2"/>
                </a:solidFill>
                <a:latin typeface="Calibri" panose="020F0502020204030204" pitchFamily="34" charset="0"/>
              </a:rPr>
              <a:t> копії документів</a:t>
            </a:r>
            <a:r>
              <a:rPr lang="ru-RU" sz="2800" b="0" dirty="0">
                <a:solidFill>
                  <a:schemeClr val="tx2"/>
                </a:solidFill>
                <a:latin typeface="Calibri" panose="020F0502020204030204" pitchFamily="34" charset="0"/>
              </a:rPr>
              <a:t>, фотокартку та</a:t>
            </a:r>
            <a:r>
              <a:rPr lang="uk-UA" sz="2800" b="0" dirty="0">
                <a:solidFill>
                  <a:schemeClr val="tx2"/>
                </a:solidFill>
                <a:latin typeface="Calibri" panose="020F0502020204030204" pitchFamily="34" charset="0"/>
              </a:rPr>
              <a:t> інформацію про майбутнє місце перебування</a:t>
            </a:r>
            <a:br>
              <a:rPr lang="uk-UA" sz="2800" b="0" dirty="0">
                <a:solidFill>
                  <a:schemeClr val="tx2"/>
                </a:solidFill>
                <a:latin typeface="Calibri" panose="020F0502020204030204" pitchFamily="34" charset="0"/>
              </a:rPr>
            </a:br>
            <a:endParaRPr lang="uk-UA" sz="2800" b="0" dirty="0">
              <a:solidFill>
                <a:schemeClr val="tx2"/>
              </a:solidFill>
              <a:latin typeface="Calibri" panose="020F0502020204030204" pitchFamily="34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0" y="383459"/>
            <a:ext cx="9144000" cy="110464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Content Placeholder 2"/>
          <p:cNvSpPr txBox="1">
            <a:spLocks/>
          </p:cNvSpPr>
          <p:nvPr/>
        </p:nvSpPr>
        <p:spPr>
          <a:xfrm>
            <a:off x="3022118" y="740461"/>
            <a:ext cx="6012844" cy="1082378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ru-RU" sz="3600" dirty="0">
                <a:solidFill>
                  <a:srgbClr val="113F9B"/>
                </a:solidFill>
                <a:latin typeface="Calibri" panose="020F0502020204030204" pitchFamily="34" charset="0"/>
              </a:rPr>
              <a:t>Збираючись у подорож: </a:t>
            </a:r>
            <a:r>
              <a:rPr lang="uk-UA" sz="1800" dirty="0">
                <a:solidFill>
                  <a:srgbClr val="113F9B"/>
                </a:solidFill>
              </a:rPr>
              <a:t/>
            </a:r>
            <a:br>
              <a:rPr lang="uk-UA" sz="1800" dirty="0">
                <a:solidFill>
                  <a:srgbClr val="113F9B"/>
                </a:solidFill>
              </a:rPr>
            </a:br>
            <a:endParaRPr lang="uk-UA" sz="1800" dirty="0">
              <a:solidFill>
                <a:srgbClr val="113F9B"/>
              </a:solidFill>
            </a:endParaRP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395536" y="1158246"/>
            <a:ext cx="2376264" cy="1791431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395535" y="2945606"/>
            <a:ext cx="2376263" cy="1921363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395536" y="4816541"/>
            <a:ext cx="2376263" cy="17289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816475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Заголовок 1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8" name="Подзаголовок 1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D:\work\trash\mom\infografika_2017\prezentacia copy2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8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404664"/>
            <a:ext cx="9144000" cy="60486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Content Placeholder 2"/>
          <p:cNvSpPr txBox="1">
            <a:spLocks/>
          </p:cNvSpPr>
          <p:nvPr/>
        </p:nvSpPr>
        <p:spPr>
          <a:xfrm>
            <a:off x="3038354" y="1528294"/>
            <a:ext cx="5737397" cy="5265125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 lnSpcReduction="1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/>
            <a:r>
              <a:rPr lang="uk-UA" sz="2800" b="0" dirty="0">
                <a:solidFill>
                  <a:schemeClr val="tx2"/>
                </a:solidFill>
                <a:latin typeface="Calibri" panose="020F0502020204030204" pitchFamily="34" charset="0"/>
              </a:rPr>
              <a:t>Домовтеся з близькими про «</a:t>
            </a:r>
            <a:r>
              <a:rPr lang="uk-UA" sz="2800" dirty="0">
                <a:solidFill>
                  <a:schemeClr val="tx2"/>
                </a:solidFill>
                <a:latin typeface="Calibri" panose="020F0502020204030204" pitchFamily="34" charset="0"/>
              </a:rPr>
              <a:t>КОДОВУ ФРАЗУ</a:t>
            </a:r>
            <a:r>
              <a:rPr lang="uk-UA" sz="2800" b="0" dirty="0">
                <a:solidFill>
                  <a:schemeClr val="tx2"/>
                </a:solidFill>
                <a:latin typeface="Calibri" panose="020F0502020204030204" pitchFamily="34" charset="0"/>
              </a:rPr>
              <a:t>», яка сповіщатиме, що Ви в небезпеці</a:t>
            </a:r>
          </a:p>
          <a:p>
            <a:pPr lvl="0"/>
            <a:endParaRPr lang="uk-UA" sz="2800" b="0" dirty="0">
              <a:solidFill>
                <a:schemeClr val="tx2"/>
              </a:solidFill>
              <a:latin typeface="Calibri" panose="020F0502020204030204" pitchFamily="34" charset="0"/>
            </a:endParaRPr>
          </a:p>
          <a:p>
            <a:pPr lvl="0"/>
            <a:r>
              <a:rPr lang="uk-UA" sz="2800" b="0" dirty="0">
                <a:solidFill>
                  <a:schemeClr val="tx2"/>
                </a:solidFill>
                <a:latin typeface="Calibri" panose="020F0502020204030204" pitchFamily="34" charset="0"/>
              </a:rPr>
              <a:t>Підготуйте </a:t>
            </a:r>
            <a:r>
              <a:rPr lang="uk-UA" sz="2800" dirty="0">
                <a:solidFill>
                  <a:schemeClr val="tx2"/>
                </a:solidFill>
                <a:latin typeface="Calibri" panose="020F0502020204030204" pitchFamily="34" charset="0"/>
              </a:rPr>
              <a:t>КОНТАКТИ</a:t>
            </a:r>
            <a:r>
              <a:rPr lang="uk-UA" sz="2800" b="0" dirty="0">
                <a:solidFill>
                  <a:schemeClr val="tx2"/>
                </a:solidFill>
                <a:latin typeface="Calibri" panose="020F0502020204030204" pitchFamily="34" charset="0"/>
              </a:rPr>
              <a:t> посольства/консульства України/міжнародних організацій  у країні, до якої збираєтесь</a:t>
            </a:r>
          </a:p>
          <a:p>
            <a:pPr lvl="0"/>
            <a:endParaRPr lang="ru-RU" sz="2800" b="0" dirty="0">
              <a:solidFill>
                <a:schemeClr val="tx2"/>
              </a:solidFill>
              <a:latin typeface="Calibri" panose="020F0502020204030204" pitchFamily="34" charset="0"/>
            </a:endParaRPr>
          </a:p>
          <a:p>
            <a:pPr lvl="0"/>
            <a:r>
              <a:rPr lang="ru-RU" sz="2800" b="0" dirty="0">
                <a:solidFill>
                  <a:schemeClr val="tx2"/>
                </a:solidFill>
                <a:latin typeface="Calibri" panose="020F0502020204030204" pitchFamily="34" charset="0"/>
              </a:rPr>
              <a:t>Ознайомтесь із </a:t>
            </a:r>
            <a:r>
              <a:rPr lang="ru-RU" sz="2800" dirty="0">
                <a:solidFill>
                  <a:schemeClr val="tx2"/>
                </a:solidFill>
                <a:latin typeface="Calibri" panose="020F0502020204030204" pitchFamily="34" charset="0"/>
              </a:rPr>
              <a:t>ЗАКОНАМИ ТА ТРАДИЦІЯМИ </a:t>
            </a:r>
            <a:r>
              <a:rPr lang="ru-RU" sz="2800" b="0" dirty="0">
                <a:solidFill>
                  <a:schemeClr val="tx2"/>
                </a:solidFill>
                <a:latin typeface="Calibri" panose="020F0502020204030204" pitchFamily="34" charset="0"/>
              </a:rPr>
              <a:t>місцевості, де плануєте перебувати</a:t>
            </a:r>
            <a:r>
              <a:rPr lang="uk-UA" sz="2800" b="0" dirty="0">
                <a:solidFill>
                  <a:srgbClr val="F79607"/>
                </a:solidFill>
                <a:latin typeface="Calibri" panose="020F0502020204030204" pitchFamily="34" charset="0"/>
              </a:rPr>
              <a:t/>
            </a:r>
            <a:br>
              <a:rPr lang="uk-UA" sz="2800" b="0" dirty="0">
                <a:solidFill>
                  <a:srgbClr val="F79607"/>
                </a:solidFill>
                <a:latin typeface="Calibri" panose="020F0502020204030204" pitchFamily="34" charset="0"/>
              </a:rPr>
            </a:br>
            <a:endParaRPr lang="uk-UA" sz="2800" b="0" dirty="0">
              <a:solidFill>
                <a:srgbClr val="F79607"/>
              </a:solidFill>
              <a:latin typeface="Calibri" panose="020F0502020204030204" pitchFamily="34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0" y="383459"/>
            <a:ext cx="9144000" cy="110464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Content Placeholder 2"/>
          <p:cNvSpPr txBox="1">
            <a:spLocks/>
          </p:cNvSpPr>
          <p:nvPr/>
        </p:nvSpPr>
        <p:spPr>
          <a:xfrm>
            <a:off x="3038354" y="704841"/>
            <a:ext cx="5993759" cy="1082378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ru-RU" sz="3600" dirty="0">
                <a:solidFill>
                  <a:srgbClr val="113F9B"/>
                </a:solidFill>
                <a:latin typeface="Calibri" panose="020F0502020204030204" pitchFamily="34" charset="0"/>
              </a:rPr>
              <a:t>Збираючись у подорож:</a:t>
            </a:r>
            <a:r>
              <a:rPr lang="uk-UA" sz="1800" dirty="0">
                <a:solidFill>
                  <a:srgbClr val="113F9B"/>
                </a:solidFill>
              </a:rPr>
              <a:t/>
            </a:r>
            <a:br>
              <a:rPr lang="uk-UA" sz="1800" dirty="0">
                <a:solidFill>
                  <a:srgbClr val="113F9B"/>
                </a:solidFill>
              </a:rPr>
            </a:br>
            <a:endParaRPr lang="uk-UA" sz="1800" dirty="0">
              <a:solidFill>
                <a:srgbClr val="113F9B"/>
              </a:solidFill>
            </a:endParaRP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67544" y="1052736"/>
            <a:ext cx="2304256" cy="1668873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467544" y="2708920"/>
            <a:ext cx="2272309" cy="1809691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467544" y="4509120"/>
            <a:ext cx="2272310" cy="19390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721666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Заголовок 1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8" name="Подзаголовок 1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D:\work\trash\mom\infografika_2017\prezentacia copy2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8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404664"/>
            <a:ext cx="9144000" cy="6192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Content Placeholder 2"/>
          <p:cNvSpPr txBox="1">
            <a:spLocks/>
          </p:cNvSpPr>
          <p:nvPr/>
        </p:nvSpPr>
        <p:spPr>
          <a:xfrm>
            <a:off x="3075040" y="1506435"/>
            <a:ext cx="5794253" cy="5034527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/>
            <a:r>
              <a:rPr lang="ru-RU" sz="2800" b="0" dirty="0">
                <a:solidFill>
                  <a:schemeClr val="tx2"/>
                </a:solidFill>
                <a:latin typeface="Calibri" panose="020F0502020204030204" pitchFamily="34" charset="0"/>
              </a:rPr>
              <a:t>Довіряйте свої документи лише працівникам </a:t>
            </a:r>
            <a:r>
              <a:rPr lang="ru-RU" sz="2800" dirty="0">
                <a:solidFill>
                  <a:schemeClr val="tx2"/>
                </a:solidFill>
                <a:latin typeface="Calibri" panose="020F0502020204030204" pitchFamily="34" charset="0"/>
              </a:rPr>
              <a:t>ПРИКОРДОННОЇ СЛУЖБИ</a:t>
            </a:r>
            <a:r>
              <a:rPr lang="ru-RU" sz="2800" b="0" dirty="0">
                <a:solidFill>
                  <a:schemeClr val="tx2"/>
                </a:solidFill>
                <a:latin typeface="Calibri" panose="020F0502020204030204" pitchFamily="34" charset="0"/>
              </a:rPr>
              <a:t>/ поліції</a:t>
            </a:r>
          </a:p>
          <a:p>
            <a:pPr lvl="0"/>
            <a:endParaRPr lang="en-US" sz="2800" dirty="0">
              <a:solidFill>
                <a:schemeClr val="tx2"/>
              </a:solidFill>
              <a:latin typeface="Calibri" panose="020F0502020204030204" pitchFamily="34" charset="0"/>
            </a:endParaRPr>
          </a:p>
          <a:p>
            <a:pPr lvl="0"/>
            <a:r>
              <a:rPr lang="ru-RU" sz="2800" dirty="0">
                <a:solidFill>
                  <a:schemeClr val="tx2"/>
                </a:solidFill>
                <a:latin typeface="Calibri" panose="020F0502020204030204" pitchFamily="34" charset="0"/>
              </a:rPr>
              <a:t>НЕ ЗАЛИШАЙТЕ </a:t>
            </a:r>
            <a:r>
              <a:rPr lang="ru-RU" sz="2800" b="0" dirty="0">
                <a:solidFill>
                  <a:schemeClr val="tx2"/>
                </a:solidFill>
                <a:latin typeface="Calibri" panose="020F0502020204030204" pitchFamily="34" charset="0"/>
              </a:rPr>
              <a:t>свій паспорт у якості застави та не віддавайте його роботодавцям «для реєстрації» або з інших причин</a:t>
            </a:r>
          </a:p>
          <a:p>
            <a:pPr lvl="0"/>
            <a:endParaRPr lang="ru-RU" sz="2800" b="0" dirty="0">
              <a:solidFill>
                <a:schemeClr val="tx2"/>
              </a:solidFill>
              <a:latin typeface="Calibri" panose="020F0502020204030204" pitchFamily="34" charset="0"/>
            </a:endParaRPr>
          </a:p>
          <a:p>
            <a:pPr lvl="0"/>
            <a:r>
              <a:rPr lang="ru-RU" sz="2800" b="0" dirty="0">
                <a:solidFill>
                  <a:schemeClr val="tx2"/>
                </a:solidFill>
                <a:latin typeface="Calibri" panose="020F0502020204030204" pitchFamily="34" charset="0"/>
              </a:rPr>
              <a:t>Зберігайте копії у безпечному місці </a:t>
            </a:r>
            <a:r>
              <a:rPr lang="ru-RU" sz="2800" dirty="0">
                <a:solidFill>
                  <a:schemeClr val="tx2"/>
                </a:solidFill>
                <a:latin typeface="Calibri" panose="020F0502020204030204" pitchFamily="34" charset="0"/>
              </a:rPr>
              <a:t>ОКРЕМО</a:t>
            </a:r>
            <a:r>
              <a:rPr lang="ru-RU" sz="2800" b="0" dirty="0">
                <a:solidFill>
                  <a:schemeClr val="tx2"/>
                </a:solidFill>
                <a:latin typeface="Calibri" panose="020F0502020204030204" pitchFamily="34" charset="0"/>
              </a:rPr>
              <a:t> від оригіналів</a:t>
            </a:r>
          </a:p>
        </p:txBody>
      </p:sp>
      <p:sp>
        <p:nvSpPr>
          <p:cNvPr id="12" name="Rectangle 11"/>
          <p:cNvSpPr/>
          <p:nvPr/>
        </p:nvSpPr>
        <p:spPr>
          <a:xfrm>
            <a:off x="0" y="383459"/>
            <a:ext cx="9144000" cy="110464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Content Placeholder 2"/>
          <p:cNvSpPr txBox="1">
            <a:spLocks/>
          </p:cNvSpPr>
          <p:nvPr/>
        </p:nvSpPr>
        <p:spPr>
          <a:xfrm>
            <a:off x="3075039" y="650739"/>
            <a:ext cx="5959923" cy="1082378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ru-RU" sz="3600" dirty="0">
                <a:solidFill>
                  <a:srgbClr val="113F9B"/>
                </a:solidFill>
                <a:latin typeface="Calibri" panose="020F0502020204030204" pitchFamily="34" charset="0"/>
              </a:rPr>
              <a:t>Під час</a:t>
            </a:r>
            <a:r>
              <a:rPr lang="uk-UA" sz="3600" dirty="0">
                <a:solidFill>
                  <a:srgbClr val="113F9B"/>
                </a:solidFill>
                <a:latin typeface="Calibri" panose="020F0502020204030204" pitchFamily="34" charset="0"/>
              </a:rPr>
              <a:t> подорожі</a:t>
            </a:r>
            <a:r>
              <a:rPr lang="ru-RU" sz="3600" dirty="0">
                <a:solidFill>
                  <a:srgbClr val="113F9B"/>
                </a:solidFill>
                <a:latin typeface="Calibri" panose="020F0502020204030204" pitchFamily="34" charset="0"/>
              </a:rPr>
              <a:t>: </a:t>
            </a:r>
            <a:r>
              <a:rPr lang="uk-UA" sz="1800" dirty="0">
                <a:solidFill>
                  <a:srgbClr val="113F9B"/>
                </a:solidFill>
              </a:rPr>
              <a:t/>
            </a:r>
            <a:br>
              <a:rPr lang="uk-UA" sz="1800" dirty="0">
                <a:solidFill>
                  <a:srgbClr val="113F9B"/>
                </a:solidFill>
              </a:rPr>
            </a:br>
            <a:endParaRPr lang="uk-UA" sz="1800" dirty="0">
              <a:solidFill>
                <a:srgbClr val="113F9B"/>
              </a:solidFill>
            </a:endParaRPr>
          </a:p>
        </p:txBody>
      </p:sp>
      <p:pic>
        <p:nvPicPr>
          <p:cNvPr id="14" name="Content Placeholder 6"/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39552" y="2780928"/>
            <a:ext cx="2040283" cy="1842973"/>
          </a:xfrm>
          <a:prstGeom prst="rect">
            <a:avLst/>
          </a:prstGeom>
        </p:spPr>
      </p:pic>
      <p:pic>
        <p:nvPicPr>
          <p:cNvPr id="15" name="Content Placeholder 6"/>
          <p:cNvPicPr>
            <a:picLocks noChangeAspect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39552" y="980728"/>
            <a:ext cx="2042189" cy="1936533"/>
          </a:xfrm>
          <a:prstGeom prst="rect">
            <a:avLst/>
          </a:prstGeom>
        </p:spPr>
      </p:pic>
      <p:pic>
        <p:nvPicPr>
          <p:cNvPr id="16" name="Content Placeholder 6"/>
          <p:cNvPicPr>
            <a:picLocks noChangeAspect="1"/>
          </p:cNvPicPr>
          <p:nvPr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39552" y="4581128"/>
            <a:ext cx="2037580" cy="18690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16586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87624" y="260649"/>
            <a:ext cx="7268344" cy="792087"/>
          </a:xfrm>
        </p:spPr>
        <p:txBody>
          <a:bodyPr>
            <a:normAutofit/>
          </a:bodyPr>
          <a:lstStyle/>
          <a:p>
            <a:r>
              <a:rPr lang="uk-UA" sz="3600" dirty="0">
                <a:solidFill>
                  <a:schemeClr val="bg1"/>
                </a:solidFill>
                <a:latin typeface="+mn-lt"/>
                <a:cs typeface="Arial" pitchFamily="34" charset="0"/>
              </a:rPr>
              <a:t>Торгівля людьми це - </a:t>
            </a:r>
          </a:p>
        </p:txBody>
      </p:sp>
      <p:sp>
        <p:nvSpPr>
          <p:cNvPr id="6" name="Подзаголовок 5"/>
          <p:cNvSpPr>
            <a:spLocks noGrp="1"/>
          </p:cNvSpPr>
          <p:nvPr>
            <p:ph type="subTitle" idx="1"/>
          </p:nvPr>
        </p:nvSpPr>
        <p:spPr>
          <a:xfrm>
            <a:off x="0" y="1556792"/>
            <a:ext cx="2699792" cy="1656184"/>
          </a:xfrm>
          <a:solidFill>
            <a:schemeClr val="bg1"/>
          </a:solidFill>
        </p:spPr>
        <p:txBody>
          <a:bodyPr/>
          <a:lstStyle/>
          <a:p>
            <a:pPr algn="l">
              <a:lnSpc>
                <a:spcPct val="200000"/>
              </a:lnSpc>
              <a:buFont typeface="Arial" pitchFamily="34" charset="0"/>
              <a:buChar char="•"/>
            </a:pPr>
            <a:r>
              <a:rPr lang="ru-RU" b="1" dirty="0">
                <a:solidFill>
                  <a:srgbClr val="113F9B"/>
                </a:solidFill>
              </a:rPr>
              <a:t> </a:t>
            </a:r>
            <a:r>
              <a:rPr lang="uk-UA" b="1" dirty="0">
                <a:solidFill>
                  <a:srgbClr val="113F9B"/>
                </a:solidFill>
              </a:rPr>
              <a:t>Злочин</a:t>
            </a:r>
          </a:p>
          <a:p>
            <a:pPr algn="l">
              <a:buFont typeface="Arial" pitchFamily="34" charset="0"/>
              <a:buChar char="•"/>
            </a:pPr>
            <a:r>
              <a:rPr lang="uk-UA" b="1" dirty="0">
                <a:solidFill>
                  <a:srgbClr val="113F9B"/>
                </a:solidFill>
              </a:rPr>
              <a:t> Порушення </a:t>
            </a:r>
          </a:p>
          <a:p>
            <a:pPr algn="l"/>
            <a:r>
              <a:rPr lang="uk-UA" b="1" dirty="0">
                <a:solidFill>
                  <a:srgbClr val="113F9B"/>
                </a:solidFill>
              </a:rPr>
              <a:t>  прав людини</a:t>
            </a:r>
          </a:p>
          <a:p>
            <a:pPr algn="l"/>
            <a:endParaRPr lang="uk-UA" b="1" dirty="0">
              <a:solidFill>
                <a:srgbClr val="113F9B"/>
              </a:solidFill>
            </a:endParaRPr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4294967295"/>
          </p:nvPr>
        </p:nvPicPr>
        <p:blipFill>
          <a:blip r:embed="rId2" cstate="email">
            <a:duotone>
              <a:prstClr val="black"/>
              <a:srgbClr val="D9C3A5">
                <a:tint val="50000"/>
                <a:satMod val="180000"/>
              </a:srgb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499992" y="2420888"/>
            <a:ext cx="3017837" cy="3384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7" name="Прямая со стрелкой 5"/>
          <p:cNvCxnSpPr>
            <a:cxnSpLocks noChangeShapeType="1"/>
          </p:cNvCxnSpPr>
          <p:nvPr/>
        </p:nvCxnSpPr>
        <p:spPr bwMode="auto">
          <a:xfrm>
            <a:off x="323528" y="1412776"/>
            <a:ext cx="8424862" cy="1587"/>
          </a:xfrm>
          <a:prstGeom prst="straightConnector1">
            <a:avLst/>
          </a:prstGeom>
          <a:noFill/>
          <a:ln w="31750" algn="ctr">
            <a:solidFill>
              <a:srgbClr val="C00000"/>
            </a:solidFill>
            <a:round/>
            <a:headEnd/>
            <a:tailEnd type="oval" w="med" len="med"/>
          </a:ln>
        </p:spPr>
      </p:cxnSp>
      <p:sp>
        <p:nvSpPr>
          <p:cNvPr id="8" name="Прямоугольник 7"/>
          <p:cNvSpPr/>
          <p:nvPr/>
        </p:nvSpPr>
        <p:spPr>
          <a:xfrm rot="19281320">
            <a:off x="2108196" y="3062378"/>
            <a:ext cx="7771679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4800" b="1" dirty="0">
                <a:solidFill>
                  <a:srgbClr val="FF0000"/>
                </a:solidFill>
                <a:latin typeface="Arial Black" pitchFamily="34" charset="0"/>
              </a:rPr>
              <a:t>Експлуатація людини</a:t>
            </a:r>
          </a:p>
          <a:p>
            <a:r>
              <a:rPr lang="uk-UA" sz="4800" b="1" dirty="0">
                <a:solidFill>
                  <a:srgbClr val="FF0000"/>
                </a:solidFill>
                <a:latin typeface="Arial Black" pitchFamily="34" charset="0"/>
              </a:rPr>
              <a:t>Прибутковий бізнес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0" y="3501008"/>
            <a:ext cx="2699792" cy="2862322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uk-UA" i="1" dirty="0"/>
              <a:t>Торгівля людьми це </a:t>
            </a:r>
            <a:r>
              <a:rPr lang="uk-UA" i="1" dirty="0" err="1"/>
              <a:t>-протизаконна</a:t>
            </a:r>
            <a:r>
              <a:rPr lang="uk-UA" i="1" dirty="0"/>
              <a:t> торгівля людськими істотами в цілях примусової праці, комерційної сексуальної експлуатації  та </a:t>
            </a:r>
            <a:r>
              <a:rPr lang="uk-UA" i="1" dirty="0" err="1"/>
              <a:t>інш</a:t>
            </a:r>
            <a:r>
              <a:rPr lang="uk-UA" i="1" dirty="0"/>
              <a:t>. Це сучасна форма рабства.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54281683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uiExpand="1" build="allAtOnce" animBg="1"/>
      <p:bldP spid="8" grpId="0" uiExpand="1" build="p"/>
      <p:bldP spid="10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D:\work\trash\mom\infografika_2017\prezentacia copy2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8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404664"/>
            <a:ext cx="9144000" cy="6192688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Content Placeholder 2"/>
          <p:cNvSpPr txBox="1">
            <a:spLocks/>
          </p:cNvSpPr>
          <p:nvPr/>
        </p:nvSpPr>
        <p:spPr>
          <a:xfrm>
            <a:off x="3030793" y="1506435"/>
            <a:ext cx="5993203" cy="4864716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 fontScale="92500" lnSpcReduction="1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/>
            <a:r>
              <a:rPr lang="uk-UA" sz="2800" b="0" dirty="0">
                <a:solidFill>
                  <a:schemeClr val="tx2"/>
                </a:solidFill>
                <a:latin typeface="Calibri" panose="020F0502020204030204" pitchFamily="34" charset="0"/>
              </a:rPr>
              <a:t>Зареєструйтеся в українському посольстві/консульстві, якщо плануєте перебувати в країні </a:t>
            </a:r>
            <a:r>
              <a:rPr lang="uk-UA" sz="2800" dirty="0">
                <a:solidFill>
                  <a:schemeClr val="tx2"/>
                </a:solidFill>
                <a:latin typeface="Calibri" panose="020F0502020204030204" pitchFamily="34" charset="0"/>
              </a:rPr>
              <a:t>ДОВШЕ, НІЖ ТРИ МІСЯЦІ</a:t>
            </a:r>
            <a:endParaRPr lang="uk-UA" sz="2800" b="0" dirty="0">
              <a:solidFill>
                <a:schemeClr val="tx2"/>
              </a:solidFill>
              <a:latin typeface="Calibri" panose="020F0502020204030204" pitchFamily="34" charset="0"/>
            </a:endParaRPr>
          </a:p>
          <a:p>
            <a:pPr lvl="0"/>
            <a:endParaRPr lang="uk-UA" sz="2800" b="0" dirty="0">
              <a:solidFill>
                <a:schemeClr val="tx2"/>
              </a:solidFill>
              <a:latin typeface="Calibri" panose="020F0502020204030204" pitchFamily="34" charset="0"/>
            </a:endParaRPr>
          </a:p>
          <a:p>
            <a:pPr lvl="0"/>
            <a:r>
              <a:rPr lang="uk-UA" sz="2800" b="0" dirty="0">
                <a:solidFill>
                  <a:schemeClr val="tx2"/>
                </a:solidFill>
                <a:latin typeface="Calibri" panose="020F0502020204030204" pitchFamily="34" charset="0"/>
              </a:rPr>
              <a:t>Підтримуйте </a:t>
            </a:r>
            <a:r>
              <a:rPr lang="uk-UA" sz="2800" dirty="0">
                <a:solidFill>
                  <a:schemeClr val="tx2"/>
                </a:solidFill>
                <a:latin typeface="Calibri" panose="020F0502020204030204" pitchFamily="34" charset="0"/>
              </a:rPr>
              <a:t>ПОСТІЙНИЙ КОНТАКТ </a:t>
            </a:r>
            <a:r>
              <a:rPr lang="uk-UA" sz="2800" b="0" dirty="0">
                <a:solidFill>
                  <a:schemeClr val="tx2"/>
                </a:solidFill>
                <a:latin typeface="Calibri" panose="020F0502020204030204" pitchFamily="34" charset="0"/>
              </a:rPr>
              <a:t>із родичами та повідомляйте їм про зміну Вашого місця перебування/роботи</a:t>
            </a:r>
          </a:p>
          <a:p>
            <a:pPr lvl="0"/>
            <a:endParaRPr lang="uk-UA" sz="2800" b="0" dirty="0">
              <a:solidFill>
                <a:schemeClr val="tx2"/>
              </a:solidFill>
              <a:latin typeface="Calibri" panose="020F0502020204030204" pitchFamily="34" charset="0"/>
            </a:endParaRPr>
          </a:p>
          <a:p>
            <a:pPr lvl="0"/>
            <a:r>
              <a:rPr lang="uk-UA" sz="2800" b="0" dirty="0">
                <a:solidFill>
                  <a:schemeClr val="tx2"/>
                </a:solidFill>
                <a:latin typeface="Calibri" panose="020F0502020204030204" pitchFamily="34" charset="0"/>
              </a:rPr>
              <a:t>Намагайтеся мати </a:t>
            </a:r>
            <a:r>
              <a:rPr lang="uk-UA" sz="2800" dirty="0">
                <a:solidFill>
                  <a:schemeClr val="tx2"/>
                </a:solidFill>
                <a:latin typeface="Calibri" panose="020F0502020204030204" pitchFamily="34" charset="0"/>
              </a:rPr>
              <a:t>ПРИ СОБІ </a:t>
            </a:r>
            <a:r>
              <a:rPr lang="uk-UA" sz="2800" b="0" dirty="0">
                <a:solidFill>
                  <a:schemeClr val="tx2"/>
                </a:solidFill>
                <a:latin typeface="Calibri" panose="020F0502020204030204" pitchFamily="34" charset="0"/>
              </a:rPr>
              <a:t>мобільний телефон та кошти на зворотній квиток додому</a:t>
            </a:r>
            <a:r>
              <a:rPr lang="uk-UA" sz="1400" b="0" dirty="0">
                <a:solidFill>
                  <a:schemeClr val="tx2"/>
                </a:solidFill>
              </a:rPr>
              <a:t/>
            </a:r>
            <a:br>
              <a:rPr lang="uk-UA" sz="1400" b="0" dirty="0">
                <a:solidFill>
                  <a:schemeClr val="tx2"/>
                </a:solidFill>
              </a:rPr>
            </a:br>
            <a:endParaRPr lang="uk-UA" sz="1400" b="0" dirty="0">
              <a:solidFill>
                <a:schemeClr val="tx2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0" y="383459"/>
            <a:ext cx="9144000" cy="110464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Content Placeholder 2"/>
          <p:cNvSpPr txBox="1">
            <a:spLocks/>
          </p:cNvSpPr>
          <p:nvPr/>
        </p:nvSpPr>
        <p:spPr>
          <a:xfrm>
            <a:off x="3030793" y="677851"/>
            <a:ext cx="5873199" cy="1082378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ru-RU" sz="3600" dirty="0">
                <a:solidFill>
                  <a:srgbClr val="113F9B"/>
                </a:solidFill>
                <a:latin typeface="Calibri" panose="020F0502020204030204" pitchFamily="34" charset="0"/>
              </a:rPr>
              <a:t>Під час подорожі: </a:t>
            </a:r>
            <a:r>
              <a:rPr lang="uk-UA" sz="1800" dirty="0">
                <a:solidFill>
                  <a:srgbClr val="113F9B"/>
                </a:solidFill>
              </a:rPr>
              <a:t/>
            </a:r>
            <a:br>
              <a:rPr lang="uk-UA" sz="1800" dirty="0">
                <a:solidFill>
                  <a:srgbClr val="113F9B"/>
                </a:solidFill>
              </a:rPr>
            </a:br>
            <a:endParaRPr lang="uk-UA" sz="1800" dirty="0">
              <a:solidFill>
                <a:srgbClr val="113F9B"/>
              </a:solidFill>
            </a:endParaRPr>
          </a:p>
        </p:txBody>
      </p:sp>
      <p:pic>
        <p:nvPicPr>
          <p:cNvPr id="16" name="Content Placeholder 6"/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11560" y="4437112"/>
            <a:ext cx="2041535" cy="1945989"/>
          </a:xfrm>
          <a:prstGeom prst="rect">
            <a:avLst/>
          </a:prstGeom>
        </p:spPr>
      </p:pic>
      <p:pic>
        <p:nvPicPr>
          <p:cNvPr id="17" name="Content Placeholder 6"/>
          <p:cNvPicPr>
            <a:picLocks noChangeAspect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11560" y="2780928"/>
            <a:ext cx="2045222" cy="1776300"/>
          </a:xfrm>
          <a:prstGeom prst="rect">
            <a:avLst/>
          </a:prstGeom>
        </p:spPr>
      </p:pic>
      <p:pic>
        <p:nvPicPr>
          <p:cNvPr id="18" name="Content Placeholder 6"/>
          <p:cNvPicPr>
            <a:picLocks noChangeAspect="1"/>
          </p:cNvPicPr>
          <p:nvPr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90263" y="1157531"/>
            <a:ext cx="2037521" cy="19456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153098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1733" name="Picture 5" descr="C:\Users\Мама\Desktop\Человечки для перзи\225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372200" y="476672"/>
            <a:ext cx="2366045" cy="2366045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>
          <a:xfrm>
            <a:off x="1187624" y="764704"/>
            <a:ext cx="4572000" cy="4154984"/>
          </a:xfrm>
          <a:prstGeom prst="rect">
            <a:avLst/>
          </a:prstGeom>
          <a:solidFill>
            <a:schemeClr val="bg1"/>
          </a:solidFill>
        </p:spPr>
        <p:txBody>
          <a:bodyPr>
            <a:spAutoFit/>
          </a:bodyPr>
          <a:lstStyle/>
          <a:p>
            <a:r>
              <a:rPr lang="ru-RU" sz="2400" b="1" dirty="0" err="1">
                <a:solidFill>
                  <a:srgbClr val="113F9B"/>
                </a:solidFill>
              </a:rPr>
              <a:t>Польща</a:t>
            </a:r>
            <a:r>
              <a:rPr lang="ru-RU" sz="2400" b="1" dirty="0">
                <a:solidFill>
                  <a:srgbClr val="113F9B"/>
                </a:solidFill>
              </a:rPr>
              <a:t> є </a:t>
            </a:r>
            <a:r>
              <a:rPr lang="ru-RU" sz="2400" b="1" dirty="0" err="1">
                <a:solidFill>
                  <a:srgbClr val="113F9B"/>
                </a:solidFill>
              </a:rPr>
              <a:t>єдиною</a:t>
            </a:r>
            <a:r>
              <a:rPr lang="ru-RU" sz="2400" b="1" dirty="0">
                <a:solidFill>
                  <a:srgbClr val="113F9B"/>
                </a:solidFill>
              </a:rPr>
              <a:t> </a:t>
            </a:r>
            <a:r>
              <a:rPr lang="ru-RU" sz="2400" b="1" dirty="0" err="1">
                <a:solidFill>
                  <a:srgbClr val="113F9B"/>
                </a:solidFill>
              </a:rPr>
              <a:t>європейською</a:t>
            </a:r>
            <a:r>
              <a:rPr lang="ru-RU" sz="2400" b="1" dirty="0">
                <a:solidFill>
                  <a:srgbClr val="113F9B"/>
                </a:solidFill>
              </a:rPr>
              <a:t> </a:t>
            </a:r>
            <a:r>
              <a:rPr lang="ru-RU" sz="2400" b="1" dirty="0" err="1">
                <a:solidFill>
                  <a:srgbClr val="113F9B"/>
                </a:solidFill>
              </a:rPr>
              <a:t>країною</a:t>
            </a:r>
            <a:r>
              <a:rPr lang="ru-RU" sz="2400" b="1" dirty="0">
                <a:solidFill>
                  <a:srgbClr val="113F9B"/>
                </a:solidFill>
              </a:rPr>
              <a:t>, де </a:t>
            </a:r>
            <a:r>
              <a:rPr lang="ru-RU" sz="2400" b="1" dirty="0" err="1">
                <a:solidFill>
                  <a:srgbClr val="113F9B"/>
                </a:solidFill>
              </a:rPr>
              <a:t>національне</a:t>
            </a:r>
            <a:r>
              <a:rPr lang="ru-RU" sz="2400" b="1" dirty="0">
                <a:solidFill>
                  <a:srgbClr val="113F9B"/>
                </a:solidFill>
              </a:rPr>
              <a:t> </a:t>
            </a:r>
            <a:r>
              <a:rPr lang="ru-RU" sz="2400" b="1" dirty="0" err="1">
                <a:solidFill>
                  <a:srgbClr val="113F9B"/>
                </a:solidFill>
              </a:rPr>
              <a:t>законодавство</a:t>
            </a:r>
            <a:r>
              <a:rPr lang="ru-RU" sz="2400" b="1" dirty="0">
                <a:solidFill>
                  <a:srgbClr val="113F9B"/>
                </a:solidFill>
              </a:rPr>
              <a:t> </a:t>
            </a:r>
            <a:r>
              <a:rPr lang="ru-RU" sz="2400" b="1" dirty="0" err="1">
                <a:solidFill>
                  <a:srgbClr val="113F9B"/>
                </a:solidFill>
              </a:rPr>
              <a:t>дозволяє</a:t>
            </a:r>
            <a:r>
              <a:rPr lang="ru-RU" sz="2400" b="1" dirty="0">
                <a:solidFill>
                  <a:srgbClr val="113F9B"/>
                </a:solidFill>
              </a:rPr>
              <a:t> </a:t>
            </a:r>
            <a:r>
              <a:rPr lang="ru-RU" sz="2400" b="1" dirty="0" err="1">
                <a:solidFill>
                  <a:srgbClr val="113F9B"/>
                </a:solidFill>
              </a:rPr>
              <a:t>наймати</a:t>
            </a:r>
            <a:r>
              <a:rPr lang="ru-RU" sz="2400" b="1" dirty="0">
                <a:solidFill>
                  <a:srgbClr val="113F9B"/>
                </a:solidFill>
              </a:rPr>
              <a:t> </a:t>
            </a:r>
            <a:r>
              <a:rPr lang="ru-RU" sz="2400" b="1" dirty="0" err="1">
                <a:solidFill>
                  <a:srgbClr val="113F9B"/>
                </a:solidFill>
              </a:rPr>
              <a:t>іноземців</a:t>
            </a:r>
            <a:r>
              <a:rPr lang="ru-RU" sz="2400" b="1" dirty="0">
                <a:solidFill>
                  <a:srgbClr val="113F9B"/>
                </a:solidFill>
              </a:rPr>
              <a:t> без </a:t>
            </a:r>
            <a:r>
              <a:rPr lang="ru-RU" sz="2400" b="1" dirty="0" err="1">
                <a:solidFill>
                  <a:srgbClr val="113F9B"/>
                </a:solidFill>
              </a:rPr>
              <a:t>робочої</a:t>
            </a:r>
            <a:r>
              <a:rPr lang="ru-RU" sz="2400" b="1" dirty="0">
                <a:solidFill>
                  <a:srgbClr val="113F9B"/>
                </a:solidFill>
              </a:rPr>
              <a:t> </a:t>
            </a:r>
            <a:r>
              <a:rPr lang="ru-RU" sz="2400" b="1" dirty="0" err="1">
                <a:solidFill>
                  <a:srgbClr val="113F9B"/>
                </a:solidFill>
              </a:rPr>
              <a:t>візи</a:t>
            </a:r>
            <a:r>
              <a:rPr lang="ru-RU" sz="2400" b="1" dirty="0">
                <a:solidFill>
                  <a:srgbClr val="113F9B"/>
                </a:solidFill>
              </a:rPr>
              <a:t>. </a:t>
            </a:r>
          </a:p>
          <a:p>
            <a:endParaRPr lang="ru-RU" dirty="0"/>
          </a:p>
          <a:p>
            <a:endParaRPr lang="ru-RU" dirty="0"/>
          </a:p>
          <a:p>
            <a:r>
              <a:rPr lang="ru-RU" dirty="0"/>
              <a:t> І </a:t>
            </a:r>
            <a:r>
              <a:rPr lang="ru-RU" dirty="0" err="1"/>
              <a:t>хоча</a:t>
            </a:r>
            <a:r>
              <a:rPr lang="ru-RU" dirty="0"/>
              <a:t> </a:t>
            </a:r>
            <a:r>
              <a:rPr lang="ru-RU" dirty="0" err="1"/>
              <a:t>почати</a:t>
            </a:r>
            <a:r>
              <a:rPr lang="ru-RU" dirty="0"/>
              <a:t> роботу без </a:t>
            </a:r>
            <a:r>
              <a:rPr lang="ru-RU" dirty="0" err="1"/>
              <a:t>документів</a:t>
            </a:r>
            <a:r>
              <a:rPr lang="ru-RU" dirty="0"/>
              <a:t> </a:t>
            </a:r>
            <a:r>
              <a:rPr lang="ru-RU" dirty="0" err="1"/>
              <a:t>неможливо</a:t>
            </a:r>
            <a:r>
              <a:rPr lang="ru-RU" dirty="0"/>
              <a:t>, але </a:t>
            </a:r>
            <a:r>
              <a:rPr lang="ru-RU" dirty="0" err="1"/>
              <a:t>можна</a:t>
            </a:r>
            <a:r>
              <a:rPr lang="ru-RU" dirty="0"/>
              <a:t> в</a:t>
            </a:r>
            <a:r>
              <a:rPr lang="en-US" dirty="0"/>
              <a:t>’</a:t>
            </a:r>
            <a:r>
              <a:rPr lang="ru-RU" dirty="0" err="1"/>
              <a:t>їхати</a:t>
            </a:r>
            <a:r>
              <a:rPr lang="ru-RU" dirty="0"/>
              <a:t> в </a:t>
            </a:r>
            <a:r>
              <a:rPr lang="ru-RU" dirty="0" err="1"/>
              <a:t>якості</a:t>
            </a:r>
            <a:r>
              <a:rPr lang="ru-RU" dirty="0"/>
              <a:t> туриста і </a:t>
            </a:r>
            <a:r>
              <a:rPr lang="ru-RU" dirty="0" err="1"/>
              <a:t>вже</a:t>
            </a:r>
            <a:r>
              <a:rPr lang="ru-RU" dirty="0"/>
              <a:t> на </a:t>
            </a:r>
            <a:r>
              <a:rPr lang="ru-RU" dirty="0" err="1"/>
              <a:t>місці</a:t>
            </a:r>
            <a:r>
              <a:rPr lang="ru-RU" dirty="0"/>
              <a:t> </a:t>
            </a:r>
            <a:r>
              <a:rPr lang="ru-RU" dirty="0" err="1"/>
              <a:t>шукати</a:t>
            </a:r>
            <a:r>
              <a:rPr lang="ru-RU" dirty="0"/>
              <a:t> роботу і </a:t>
            </a:r>
            <a:r>
              <a:rPr lang="ru-RU" dirty="0" err="1"/>
              <a:t>розбиратися</a:t>
            </a:r>
            <a:r>
              <a:rPr lang="ru-RU" dirty="0"/>
              <a:t> з </a:t>
            </a:r>
            <a:r>
              <a:rPr lang="ru-RU" dirty="0" err="1"/>
              <a:t>необхідною</a:t>
            </a:r>
            <a:r>
              <a:rPr lang="ru-RU" dirty="0"/>
              <a:t> </a:t>
            </a:r>
            <a:r>
              <a:rPr lang="ru-RU" dirty="0" err="1"/>
              <a:t>документацією</a:t>
            </a:r>
            <a:r>
              <a:rPr lang="ru-RU" dirty="0"/>
              <a:t>.</a:t>
            </a:r>
          </a:p>
          <a:p>
            <a:r>
              <a:rPr lang="uk-UA" dirty="0"/>
              <a:t>527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7626451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 err="1">
                <a:solidFill>
                  <a:srgbClr val="113F9B"/>
                </a:solidFill>
              </a:rPr>
              <a:t>Документи</a:t>
            </a:r>
            <a:r>
              <a:rPr lang="ru-RU" sz="3200" b="1" dirty="0">
                <a:solidFill>
                  <a:srgbClr val="113F9B"/>
                </a:solidFill>
              </a:rPr>
              <a:t> для </a:t>
            </a:r>
            <a:r>
              <a:rPr lang="ru-RU" sz="3200" b="1" dirty="0" err="1">
                <a:solidFill>
                  <a:srgbClr val="113F9B"/>
                </a:solidFill>
              </a:rPr>
              <a:t>роботи</a:t>
            </a:r>
            <a:r>
              <a:rPr lang="ru-RU" sz="3200" b="1" dirty="0">
                <a:solidFill>
                  <a:srgbClr val="113F9B"/>
                </a:solidFill>
              </a:rPr>
              <a:t> </a:t>
            </a:r>
            <a:br>
              <a:rPr lang="ru-RU" sz="3200" b="1" dirty="0">
                <a:solidFill>
                  <a:srgbClr val="113F9B"/>
                </a:solidFill>
              </a:rPr>
            </a:br>
            <a:r>
              <a:rPr lang="ru-RU" sz="3200" b="1" dirty="0">
                <a:solidFill>
                  <a:srgbClr val="113F9B"/>
                </a:solidFill>
              </a:rPr>
              <a:t>в </a:t>
            </a:r>
            <a:r>
              <a:rPr lang="ru-RU" sz="3200" b="1" dirty="0" err="1">
                <a:solidFill>
                  <a:srgbClr val="113F9B"/>
                </a:solidFill>
              </a:rPr>
              <a:t>Польщі</a:t>
            </a:r>
            <a:r>
              <a:rPr lang="en-US" sz="3200" b="1" dirty="0">
                <a:solidFill>
                  <a:srgbClr val="113F9B"/>
                </a:solidFill>
              </a:rPr>
              <a:t> </a:t>
            </a:r>
            <a:r>
              <a:rPr lang="uk-UA" sz="3200" b="1" dirty="0">
                <a:solidFill>
                  <a:srgbClr val="113F9B"/>
                </a:solidFill>
              </a:rPr>
              <a:t>по </a:t>
            </a:r>
            <a:r>
              <a:rPr lang="uk-UA" sz="3200" b="1" dirty="0" err="1">
                <a:solidFill>
                  <a:srgbClr val="113F9B"/>
                </a:solidFill>
              </a:rPr>
              <a:t>безвізу</a:t>
            </a:r>
            <a:endParaRPr lang="ru-RU" sz="3200" dirty="0">
              <a:solidFill>
                <a:srgbClr val="113F9B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95536" y="1628800"/>
            <a:ext cx="8424936" cy="5078313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endParaRPr lang="ru-RU" dirty="0"/>
          </a:p>
          <a:p>
            <a:r>
              <a:rPr lang="ru-RU" dirty="0"/>
              <a:t>Для </a:t>
            </a:r>
            <a:r>
              <a:rPr lang="ru-RU" dirty="0" err="1"/>
              <a:t>перетину</a:t>
            </a:r>
            <a:r>
              <a:rPr lang="ru-RU" dirty="0"/>
              <a:t> кордону з </a:t>
            </a:r>
            <a:r>
              <a:rPr lang="ru-RU" dirty="0" err="1"/>
              <a:t>Польщею</a:t>
            </a:r>
            <a:r>
              <a:rPr lang="ru-RU" dirty="0"/>
              <a:t> в рамках </a:t>
            </a:r>
            <a:r>
              <a:rPr lang="ru-RU" dirty="0" err="1"/>
              <a:t>безвізового</a:t>
            </a:r>
            <a:r>
              <a:rPr lang="ru-RU" dirty="0"/>
              <a:t> режиму </a:t>
            </a:r>
            <a:r>
              <a:rPr lang="ru-RU" dirty="0" err="1"/>
              <a:t>необхідно</a:t>
            </a:r>
            <a:r>
              <a:rPr lang="ru-RU" dirty="0"/>
              <a:t> </a:t>
            </a:r>
            <a:r>
              <a:rPr lang="ru-RU" dirty="0" err="1"/>
              <a:t>мати</a:t>
            </a:r>
            <a:r>
              <a:rPr lang="ru-RU" dirty="0"/>
              <a:t> </a:t>
            </a:r>
            <a:r>
              <a:rPr lang="ru-RU" b="1" dirty="0" err="1"/>
              <a:t>біометричний</a:t>
            </a:r>
            <a:r>
              <a:rPr lang="ru-RU" b="1" dirty="0"/>
              <a:t> паспорт </a:t>
            </a:r>
            <a:r>
              <a:rPr lang="ru-RU" dirty="0"/>
              <a:t>та </a:t>
            </a:r>
            <a:r>
              <a:rPr lang="ru-RU" dirty="0" err="1"/>
              <a:t>виконати</a:t>
            </a:r>
            <a:r>
              <a:rPr lang="ru-RU" dirty="0"/>
              <a:t> </a:t>
            </a:r>
            <a:r>
              <a:rPr lang="ru-RU" dirty="0" err="1"/>
              <a:t>інші</a:t>
            </a:r>
            <a:r>
              <a:rPr lang="ru-RU" dirty="0"/>
              <a:t> </a:t>
            </a:r>
            <a:r>
              <a:rPr lang="ru-RU" dirty="0" err="1"/>
              <a:t>умови</a:t>
            </a:r>
            <a:r>
              <a:rPr lang="ru-RU" dirty="0"/>
              <a:t>, </a:t>
            </a:r>
            <a:r>
              <a:rPr lang="ru-RU" dirty="0" err="1"/>
              <a:t>передбачені</a:t>
            </a:r>
            <a:r>
              <a:rPr lang="ru-RU" dirty="0"/>
              <a:t> </a:t>
            </a:r>
            <a:r>
              <a:rPr lang="ru-RU" dirty="0" err="1"/>
              <a:t>угодою</a:t>
            </a:r>
            <a:r>
              <a:rPr lang="ru-RU" dirty="0"/>
              <a:t> </a:t>
            </a:r>
            <a:r>
              <a:rPr lang="ru-RU" dirty="0" err="1"/>
              <a:t>між</a:t>
            </a:r>
            <a:r>
              <a:rPr lang="ru-RU" dirty="0"/>
              <a:t> </a:t>
            </a:r>
            <a:r>
              <a:rPr lang="ru-RU" dirty="0" err="1"/>
              <a:t>Україною</a:t>
            </a:r>
            <a:r>
              <a:rPr lang="ru-RU" dirty="0"/>
              <a:t> та ЄС.</a:t>
            </a:r>
          </a:p>
          <a:p>
            <a:r>
              <a:rPr lang="ru-RU" dirty="0"/>
              <a:t>Але для того, </a:t>
            </a:r>
            <a:r>
              <a:rPr lang="ru-RU" dirty="0" err="1"/>
              <a:t>щоб</a:t>
            </a:r>
            <a:r>
              <a:rPr lang="ru-RU" dirty="0"/>
              <a:t> </a:t>
            </a:r>
            <a:r>
              <a:rPr lang="ru-RU" dirty="0" err="1"/>
              <a:t>почати</a:t>
            </a:r>
            <a:r>
              <a:rPr lang="ru-RU" dirty="0"/>
              <a:t> </a:t>
            </a:r>
            <a:r>
              <a:rPr lang="ru-RU" dirty="0" err="1"/>
              <a:t>працювати</a:t>
            </a:r>
            <a:r>
              <a:rPr lang="ru-RU" dirty="0"/>
              <a:t> легально, </a:t>
            </a:r>
            <a:r>
              <a:rPr lang="ru-RU" dirty="0" err="1"/>
              <a:t>необхідно</a:t>
            </a:r>
            <a:r>
              <a:rPr lang="ru-RU" dirty="0"/>
              <a:t>, </a:t>
            </a:r>
            <a:r>
              <a:rPr lang="ru-RU" dirty="0" err="1"/>
              <a:t>щоб</a:t>
            </a:r>
            <a:r>
              <a:rPr lang="ru-RU" dirty="0"/>
              <a:t> </a:t>
            </a:r>
            <a:r>
              <a:rPr lang="ru-RU" dirty="0" err="1"/>
              <a:t>роботодавець</a:t>
            </a:r>
            <a:r>
              <a:rPr lang="ru-RU" dirty="0"/>
              <a:t> </a:t>
            </a:r>
            <a:r>
              <a:rPr lang="ru-RU" dirty="0" err="1"/>
              <a:t>видав</a:t>
            </a:r>
            <a:r>
              <a:rPr lang="ru-RU" dirty="0"/>
              <a:t> </a:t>
            </a:r>
            <a:r>
              <a:rPr lang="ru-RU" dirty="0" err="1"/>
              <a:t>необхідні</a:t>
            </a:r>
            <a:r>
              <a:rPr lang="ru-RU" dirty="0"/>
              <a:t> </a:t>
            </a:r>
            <a:r>
              <a:rPr lang="ru-RU" dirty="0" err="1"/>
              <a:t>документи</a:t>
            </a:r>
            <a:r>
              <a:rPr lang="ru-RU" dirty="0"/>
              <a:t>. </a:t>
            </a:r>
          </a:p>
          <a:p>
            <a:r>
              <a:rPr lang="ru-RU" dirty="0" err="1"/>
              <a:t>Наші</a:t>
            </a:r>
            <a:r>
              <a:rPr lang="ru-RU" dirty="0"/>
              <a:t> </a:t>
            </a:r>
            <a:r>
              <a:rPr lang="ru-RU" dirty="0" err="1"/>
              <a:t>громадяни</a:t>
            </a:r>
            <a:r>
              <a:rPr lang="ru-RU" dirty="0"/>
              <a:t> </a:t>
            </a:r>
            <a:r>
              <a:rPr lang="ru-RU" dirty="0" err="1"/>
              <a:t>можуть</a:t>
            </a:r>
            <a:r>
              <a:rPr lang="ru-RU" dirty="0"/>
              <a:t> </a:t>
            </a:r>
            <a:r>
              <a:rPr lang="ru-RU" b="1" dirty="0"/>
              <a:t>подати </a:t>
            </a:r>
            <a:r>
              <a:rPr lang="ru-RU" b="1" dirty="0" err="1"/>
              <a:t>заяву</a:t>
            </a:r>
            <a:r>
              <a:rPr lang="ru-RU" b="1" dirty="0"/>
              <a:t> на </a:t>
            </a:r>
            <a:r>
              <a:rPr lang="ru-RU" b="1" dirty="0" err="1"/>
              <a:t>отримання</a:t>
            </a:r>
            <a:r>
              <a:rPr lang="ru-RU" b="1" dirty="0"/>
              <a:t> </a:t>
            </a:r>
            <a:r>
              <a:rPr lang="ru-RU" b="1" dirty="0" err="1"/>
              <a:t>дозволу</a:t>
            </a:r>
            <a:r>
              <a:rPr lang="ru-RU" b="1" dirty="0"/>
              <a:t> на </a:t>
            </a:r>
            <a:r>
              <a:rPr lang="ru-RU" b="1" dirty="0" err="1"/>
              <a:t>сезонну</a:t>
            </a:r>
            <a:r>
              <a:rPr lang="ru-RU" b="1" dirty="0"/>
              <a:t> роботу </a:t>
            </a:r>
            <a:r>
              <a:rPr lang="ru-RU" b="1" dirty="0" err="1"/>
              <a:t>або</a:t>
            </a:r>
            <a:r>
              <a:rPr lang="ru-RU" b="1" dirty="0"/>
              <a:t> </a:t>
            </a:r>
            <a:r>
              <a:rPr lang="ru-RU" b="1" dirty="0" err="1"/>
              <a:t>дозволу</a:t>
            </a:r>
            <a:r>
              <a:rPr lang="ru-RU" b="1" dirty="0"/>
              <a:t> на </a:t>
            </a:r>
            <a:r>
              <a:rPr lang="ru-RU" b="1" dirty="0" err="1"/>
              <a:t>короткострокову</a:t>
            </a:r>
            <a:r>
              <a:rPr lang="ru-RU" b="1" dirty="0"/>
              <a:t> роботу. </a:t>
            </a:r>
          </a:p>
          <a:p>
            <a:endParaRPr lang="ru-RU" dirty="0"/>
          </a:p>
          <a:p>
            <a:r>
              <a:rPr lang="ru-RU" b="1" dirty="0" err="1"/>
              <a:t>Дозвіл</a:t>
            </a:r>
            <a:r>
              <a:rPr lang="ru-RU" b="1" dirty="0"/>
              <a:t> на </a:t>
            </a:r>
            <a:r>
              <a:rPr lang="ru-RU" b="1" dirty="0" err="1"/>
              <a:t>сезонну</a:t>
            </a:r>
            <a:r>
              <a:rPr lang="ru-RU" b="1" dirty="0"/>
              <a:t> роботу </a:t>
            </a:r>
            <a:r>
              <a:rPr lang="ru-RU" dirty="0" err="1"/>
              <a:t>дозволяє</a:t>
            </a:r>
            <a:r>
              <a:rPr lang="ru-RU" dirty="0"/>
              <a:t> </a:t>
            </a:r>
            <a:r>
              <a:rPr lang="ru-RU" dirty="0" err="1"/>
              <a:t>працювати</a:t>
            </a:r>
            <a:r>
              <a:rPr lang="ru-RU" dirty="0"/>
              <a:t> </a:t>
            </a:r>
            <a:r>
              <a:rPr lang="ru-RU" dirty="0" err="1"/>
              <a:t>протягом</a:t>
            </a:r>
            <a:r>
              <a:rPr lang="ru-RU" dirty="0"/>
              <a:t> 9 </a:t>
            </a:r>
            <a:r>
              <a:rPr lang="ru-RU" dirty="0" err="1"/>
              <a:t>місяців</a:t>
            </a:r>
            <a:r>
              <a:rPr lang="ru-RU" dirty="0"/>
              <a:t> </a:t>
            </a:r>
            <a:r>
              <a:rPr lang="ru-RU" dirty="0" err="1"/>
              <a:t>протягом</a:t>
            </a:r>
            <a:r>
              <a:rPr lang="ru-RU" dirty="0"/>
              <a:t> року в </a:t>
            </a:r>
            <a:r>
              <a:rPr lang="ru-RU" dirty="0" err="1"/>
              <a:t>певних</a:t>
            </a:r>
            <a:r>
              <a:rPr lang="ru-RU" dirty="0"/>
              <a:t> </a:t>
            </a:r>
            <a:r>
              <a:rPr lang="ru-RU" dirty="0" err="1"/>
              <a:t>галузях</a:t>
            </a:r>
            <a:r>
              <a:rPr lang="ru-RU" dirty="0"/>
              <a:t> - туризм, </a:t>
            </a:r>
            <a:r>
              <a:rPr lang="ru-RU" dirty="0" err="1"/>
              <a:t>громадське</a:t>
            </a:r>
            <a:r>
              <a:rPr lang="ru-RU" dirty="0"/>
              <a:t> </a:t>
            </a:r>
            <a:r>
              <a:rPr lang="ru-RU" dirty="0" err="1"/>
              <a:t>харчування</a:t>
            </a:r>
            <a:r>
              <a:rPr lang="ru-RU" dirty="0"/>
              <a:t>, </a:t>
            </a:r>
            <a:r>
              <a:rPr lang="ru-RU" dirty="0" err="1"/>
              <a:t>сільське</a:t>
            </a:r>
            <a:r>
              <a:rPr lang="ru-RU" dirty="0"/>
              <a:t> </a:t>
            </a:r>
            <a:r>
              <a:rPr lang="ru-RU" dirty="0" err="1"/>
              <a:t>господарство</a:t>
            </a:r>
            <a:r>
              <a:rPr lang="ru-RU" dirty="0"/>
              <a:t> і </a:t>
            </a:r>
            <a:r>
              <a:rPr lang="ru-RU" dirty="0" err="1"/>
              <a:t>садівництво</a:t>
            </a:r>
            <a:r>
              <a:rPr lang="ru-RU" dirty="0"/>
              <a:t>. </a:t>
            </a:r>
          </a:p>
          <a:p>
            <a:endParaRPr lang="ru-RU" dirty="0"/>
          </a:p>
          <a:p>
            <a:r>
              <a:rPr lang="ru-RU" dirty="0" err="1"/>
              <a:t>Крім</a:t>
            </a:r>
            <a:r>
              <a:rPr lang="ru-RU" dirty="0"/>
              <a:t> того, </a:t>
            </a:r>
            <a:r>
              <a:rPr lang="ru-RU" dirty="0" err="1"/>
              <a:t>Польща</a:t>
            </a:r>
            <a:r>
              <a:rPr lang="ru-RU" dirty="0"/>
              <a:t> </a:t>
            </a:r>
            <a:r>
              <a:rPr lang="ru-RU" dirty="0" err="1"/>
              <a:t>має</a:t>
            </a:r>
            <a:r>
              <a:rPr lang="ru-RU" dirty="0"/>
              <a:t> </a:t>
            </a:r>
            <a:r>
              <a:rPr lang="ru-RU" dirty="0" err="1"/>
              <a:t>спрощену</a:t>
            </a:r>
            <a:r>
              <a:rPr lang="ru-RU" dirty="0"/>
              <a:t> систему </a:t>
            </a:r>
            <a:r>
              <a:rPr lang="ru-RU" dirty="0" err="1"/>
              <a:t>працевлаштування</a:t>
            </a:r>
            <a:r>
              <a:rPr lang="ru-RU" dirty="0"/>
              <a:t> для </a:t>
            </a:r>
            <a:r>
              <a:rPr lang="ru-RU" dirty="0" err="1"/>
              <a:t>громадян</a:t>
            </a:r>
            <a:r>
              <a:rPr lang="ru-RU" dirty="0"/>
              <a:t> </a:t>
            </a:r>
            <a:r>
              <a:rPr lang="ru-RU" dirty="0" err="1"/>
              <a:t>України</a:t>
            </a:r>
            <a:r>
              <a:rPr lang="ru-RU" dirty="0"/>
              <a:t>, </a:t>
            </a:r>
            <a:r>
              <a:rPr lang="ru-RU" dirty="0" err="1"/>
              <a:t>Білорусі</a:t>
            </a:r>
            <a:r>
              <a:rPr lang="ru-RU" dirty="0"/>
              <a:t>, </a:t>
            </a:r>
            <a:r>
              <a:rPr lang="ru-RU" dirty="0" err="1"/>
              <a:t>Вірменії</a:t>
            </a:r>
            <a:r>
              <a:rPr lang="ru-RU" dirty="0"/>
              <a:t>, </a:t>
            </a:r>
            <a:r>
              <a:rPr lang="ru-RU" dirty="0" err="1"/>
              <a:t>Грузії</a:t>
            </a:r>
            <a:r>
              <a:rPr lang="ru-RU" dirty="0"/>
              <a:t>, </a:t>
            </a:r>
            <a:r>
              <a:rPr lang="ru-RU" dirty="0" err="1"/>
              <a:t>Молдови</a:t>
            </a:r>
            <a:r>
              <a:rPr lang="ru-RU" dirty="0"/>
              <a:t> та </a:t>
            </a:r>
            <a:r>
              <a:rPr lang="ru-RU" dirty="0" err="1"/>
              <a:t>Росії</a:t>
            </a:r>
            <a:r>
              <a:rPr lang="ru-RU" dirty="0"/>
              <a:t>. </a:t>
            </a:r>
            <a:r>
              <a:rPr lang="ru-RU" dirty="0" err="1"/>
              <a:t>Відповідно</a:t>
            </a:r>
            <a:r>
              <a:rPr lang="ru-RU" dirty="0"/>
              <a:t>, вони </a:t>
            </a:r>
            <a:r>
              <a:rPr lang="ru-RU" dirty="0" err="1"/>
              <a:t>можуть</a:t>
            </a:r>
            <a:r>
              <a:rPr lang="ru-RU" dirty="0"/>
              <a:t> </a:t>
            </a:r>
            <a:r>
              <a:rPr lang="ru-RU" dirty="0" err="1"/>
              <a:t>отримати</a:t>
            </a:r>
            <a:r>
              <a:rPr lang="ru-RU" dirty="0"/>
              <a:t> </a:t>
            </a:r>
            <a:r>
              <a:rPr lang="ru-RU" b="1" dirty="0" err="1"/>
              <a:t>дозвіл</a:t>
            </a:r>
            <a:r>
              <a:rPr lang="ru-RU" b="1" dirty="0"/>
              <a:t> на </a:t>
            </a:r>
            <a:r>
              <a:rPr lang="ru-RU" b="1" dirty="0" err="1"/>
              <a:t>короткострокову</a:t>
            </a:r>
            <a:r>
              <a:rPr lang="ru-RU" b="1" dirty="0"/>
              <a:t> роботу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надається</a:t>
            </a:r>
            <a:r>
              <a:rPr lang="ru-RU" dirty="0"/>
              <a:t> </a:t>
            </a:r>
            <a:r>
              <a:rPr lang="ru-RU" dirty="0" err="1"/>
              <a:t>їм</a:t>
            </a:r>
            <a:r>
              <a:rPr lang="ru-RU" dirty="0"/>
              <a:t> право легально </a:t>
            </a:r>
            <a:r>
              <a:rPr lang="ru-RU" dirty="0" err="1"/>
              <a:t>працювати</a:t>
            </a:r>
            <a:r>
              <a:rPr lang="ru-RU" dirty="0"/>
              <a:t> максимум 6 </a:t>
            </a:r>
            <a:r>
              <a:rPr lang="ru-RU" dirty="0" err="1"/>
              <a:t>місяців</a:t>
            </a:r>
            <a:r>
              <a:rPr lang="ru-RU" dirty="0"/>
              <a:t> </a:t>
            </a:r>
            <a:r>
              <a:rPr lang="ru-RU" dirty="0" err="1"/>
              <a:t>протягом</a:t>
            </a:r>
            <a:r>
              <a:rPr lang="ru-RU" dirty="0"/>
              <a:t> 1 року в </a:t>
            </a:r>
            <a:r>
              <a:rPr lang="ru-RU" dirty="0" err="1"/>
              <a:t>галузях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не </a:t>
            </a:r>
            <a:r>
              <a:rPr lang="ru-RU" dirty="0" err="1"/>
              <a:t>відносятся</a:t>
            </a:r>
            <a:r>
              <a:rPr lang="ru-RU" dirty="0"/>
              <a:t> до </a:t>
            </a:r>
            <a:r>
              <a:rPr lang="ru-RU" dirty="0" err="1"/>
              <a:t>сезонних</a:t>
            </a:r>
            <a:r>
              <a:rPr lang="ru-R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56968711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836712"/>
            <a:ext cx="7242048" cy="1143000"/>
          </a:xfrm>
        </p:spPr>
        <p:txBody>
          <a:bodyPr/>
          <a:lstStyle/>
          <a:p>
            <a:r>
              <a:rPr lang="ru-RU" sz="3200" b="1" dirty="0" err="1">
                <a:solidFill>
                  <a:srgbClr val="113F9B"/>
                </a:solidFill>
              </a:rPr>
              <a:t>Важливо</a:t>
            </a:r>
            <a:r>
              <a:rPr lang="ru-RU" sz="3200" b="1" dirty="0">
                <a:solidFill>
                  <a:srgbClr val="113F9B"/>
                </a:solidFill>
              </a:rPr>
              <a:t>! </a:t>
            </a:r>
            <a:endParaRPr lang="ru-RU" sz="3200" dirty="0">
              <a:solidFill>
                <a:srgbClr val="113F9B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11560" y="2924944"/>
            <a:ext cx="6264696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err="1"/>
              <a:t>Всі</a:t>
            </a:r>
            <a:r>
              <a:rPr lang="ru-RU" sz="2000" dirty="0"/>
              <a:t> </a:t>
            </a:r>
            <a:r>
              <a:rPr lang="ru-RU" sz="2000" dirty="0" err="1"/>
              <a:t>дозволи</a:t>
            </a:r>
            <a:r>
              <a:rPr lang="ru-RU" sz="2000" dirty="0"/>
              <a:t> </a:t>
            </a:r>
            <a:r>
              <a:rPr lang="ru-RU" sz="2000" dirty="0" err="1"/>
              <a:t>лише</a:t>
            </a:r>
            <a:r>
              <a:rPr lang="ru-RU" sz="2000" dirty="0"/>
              <a:t> </a:t>
            </a:r>
            <a:r>
              <a:rPr lang="ru-RU" sz="2000" dirty="0" err="1"/>
              <a:t>засвідчують</a:t>
            </a:r>
            <a:r>
              <a:rPr lang="ru-RU" sz="2000" dirty="0"/>
              <a:t> право </a:t>
            </a:r>
            <a:r>
              <a:rPr lang="ru-RU" sz="2000" dirty="0" err="1"/>
              <a:t>іноземця</a:t>
            </a:r>
            <a:r>
              <a:rPr lang="ru-RU" sz="2000" dirty="0"/>
              <a:t> на роботу в </a:t>
            </a:r>
            <a:r>
              <a:rPr lang="ru-RU" sz="2000" dirty="0" err="1"/>
              <a:t>Польщі</a:t>
            </a:r>
            <a:r>
              <a:rPr lang="ru-RU" sz="2000" dirty="0"/>
              <a:t>, але не </a:t>
            </a:r>
            <a:r>
              <a:rPr lang="ru-RU" sz="2000" dirty="0" err="1"/>
              <a:t>дозволяють</a:t>
            </a:r>
            <a:r>
              <a:rPr lang="ru-RU" sz="2000" dirty="0"/>
              <a:t> </a:t>
            </a:r>
            <a:r>
              <a:rPr lang="ru-RU" sz="2000" dirty="0" err="1"/>
              <a:t>розпочати</a:t>
            </a:r>
            <a:r>
              <a:rPr lang="ru-RU" sz="2000" dirty="0"/>
              <a:t> </a:t>
            </a:r>
            <a:r>
              <a:rPr lang="ru-RU" sz="2000" dirty="0" err="1"/>
              <a:t>пряму</a:t>
            </a:r>
            <a:r>
              <a:rPr lang="ru-RU" sz="2000" dirty="0"/>
              <a:t> роботу. </a:t>
            </a:r>
            <a:endParaRPr lang="en-US" sz="2000" dirty="0"/>
          </a:p>
          <a:p>
            <a:endParaRPr lang="en-US" sz="2000" dirty="0"/>
          </a:p>
          <a:p>
            <a:r>
              <a:rPr lang="ru-RU" sz="2000" dirty="0"/>
              <a:t>Для того, </a:t>
            </a:r>
            <a:r>
              <a:rPr lang="ru-RU" sz="2000" dirty="0" err="1"/>
              <a:t>щоб</a:t>
            </a:r>
            <a:r>
              <a:rPr lang="ru-RU" sz="2000" dirty="0"/>
              <a:t> робота </a:t>
            </a:r>
            <a:r>
              <a:rPr lang="ru-RU" sz="2000" dirty="0" err="1"/>
              <a:t>вважалася</a:t>
            </a:r>
            <a:r>
              <a:rPr lang="ru-RU" sz="2000" dirty="0"/>
              <a:t> законною, все одно </a:t>
            </a:r>
            <a:r>
              <a:rPr lang="ru-RU" sz="2000" dirty="0" err="1"/>
              <a:t>необхідно</a:t>
            </a:r>
            <a:r>
              <a:rPr lang="ru-RU" sz="2000" dirty="0"/>
              <a:t> </a:t>
            </a:r>
            <a:r>
              <a:rPr lang="ru-RU" sz="2000" dirty="0" err="1"/>
              <a:t>укласти</a:t>
            </a:r>
            <a:r>
              <a:rPr lang="ru-RU" sz="2000" dirty="0"/>
              <a:t> </a:t>
            </a:r>
            <a:r>
              <a:rPr lang="ru-RU" sz="2000" dirty="0" err="1"/>
              <a:t>трудовий</a:t>
            </a:r>
            <a:r>
              <a:rPr lang="ru-RU" sz="2000" dirty="0"/>
              <a:t> </a:t>
            </a:r>
            <a:r>
              <a:rPr lang="ru-RU" sz="2000" dirty="0" err="1"/>
              <a:t>договір</a:t>
            </a:r>
            <a:r>
              <a:rPr lang="ru-RU" sz="2000" dirty="0"/>
              <a:t> (</a:t>
            </a:r>
            <a:r>
              <a:rPr lang="en-US" sz="2000" dirty="0" err="1"/>
              <a:t>umowa</a:t>
            </a:r>
            <a:r>
              <a:rPr lang="en-US" sz="2000" dirty="0"/>
              <a:t> o </a:t>
            </a:r>
            <a:r>
              <a:rPr lang="en-US" sz="2000" dirty="0" err="1"/>
              <a:t>prac</a:t>
            </a:r>
            <a:r>
              <a:rPr lang="en-US" sz="2000" dirty="0"/>
              <a:t>) </a:t>
            </a:r>
            <a:r>
              <a:rPr lang="ru-RU" sz="2000" dirty="0" err="1"/>
              <a:t>або</a:t>
            </a:r>
            <a:r>
              <a:rPr lang="ru-RU" sz="2000" dirty="0"/>
              <a:t> </a:t>
            </a:r>
            <a:r>
              <a:rPr lang="ru-RU" sz="2000" dirty="0" err="1"/>
              <a:t>цивільно-правовий</a:t>
            </a:r>
            <a:r>
              <a:rPr lang="ru-RU" sz="2000" dirty="0"/>
              <a:t> </a:t>
            </a:r>
            <a:r>
              <a:rPr lang="ru-RU" sz="2000" dirty="0" err="1"/>
              <a:t>договір</a:t>
            </a:r>
            <a:r>
              <a:rPr lang="ru-RU" sz="2000" dirty="0"/>
              <a:t> (</a:t>
            </a:r>
            <a:r>
              <a:rPr lang="en-US" sz="2000" dirty="0" err="1"/>
              <a:t>umowa</a:t>
            </a:r>
            <a:r>
              <a:rPr lang="en-US" sz="2000" dirty="0"/>
              <a:t> </a:t>
            </a:r>
            <a:r>
              <a:rPr lang="en-US" sz="2000" dirty="0" err="1"/>
              <a:t>zlecenia</a:t>
            </a:r>
            <a:r>
              <a:rPr lang="en-US" sz="2000" dirty="0"/>
              <a:t> </a:t>
            </a:r>
            <a:r>
              <a:rPr lang="ru-RU" sz="2000" dirty="0" err="1"/>
              <a:t>або</a:t>
            </a:r>
            <a:r>
              <a:rPr lang="ru-RU" sz="2000" dirty="0"/>
              <a:t> </a:t>
            </a:r>
            <a:r>
              <a:rPr lang="en-US" sz="2000" dirty="0" err="1"/>
              <a:t>umowa</a:t>
            </a:r>
            <a:r>
              <a:rPr lang="en-US" sz="2000" dirty="0"/>
              <a:t> o </a:t>
            </a:r>
            <a:r>
              <a:rPr lang="en-US" sz="2000" dirty="0" err="1"/>
              <a:t>dzie'o</a:t>
            </a:r>
            <a:r>
              <a:rPr lang="en-US" sz="2000" dirty="0"/>
              <a:t>). </a:t>
            </a:r>
          </a:p>
          <a:p>
            <a:endParaRPr lang="en-US" sz="2000" dirty="0"/>
          </a:p>
          <a:p>
            <a:r>
              <a:rPr lang="ru-RU" sz="2000" dirty="0" err="1"/>
              <a:t>Протягом</a:t>
            </a:r>
            <a:r>
              <a:rPr lang="ru-RU" sz="2000" dirty="0"/>
              <a:t> </a:t>
            </a:r>
            <a:r>
              <a:rPr lang="ru-RU" sz="2000" dirty="0" err="1"/>
              <a:t>наступних</a:t>
            </a:r>
            <a:r>
              <a:rPr lang="ru-RU" sz="2000" dirty="0"/>
              <a:t> 7 </a:t>
            </a:r>
            <a:r>
              <a:rPr lang="ru-RU" sz="2000" dirty="0" err="1"/>
              <a:t>днів</a:t>
            </a:r>
            <a:r>
              <a:rPr lang="ru-RU" sz="2000" dirty="0"/>
              <a:t> </a:t>
            </a:r>
            <a:r>
              <a:rPr lang="ru-RU" sz="2000" dirty="0" err="1"/>
              <a:t>іноземець</a:t>
            </a:r>
            <a:r>
              <a:rPr lang="ru-RU" sz="2000" dirty="0"/>
              <a:t> </a:t>
            </a:r>
            <a:r>
              <a:rPr lang="ru-RU" sz="2000" dirty="0" err="1"/>
              <a:t>зобов'язаний</a:t>
            </a:r>
            <a:r>
              <a:rPr lang="ru-RU" sz="2000" dirty="0"/>
              <a:t> </a:t>
            </a:r>
            <a:r>
              <a:rPr lang="ru-RU" sz="2000" dirty="0" err="1"/>
              <a:t>зареєструватися</a:t>
            </a:r>
            <a:r>
              <a:rPr lang="ru-RU" sz="2000" dirty="0"/>
              <a:t> в</a:t>
            </a:r>
            <a:r>
              <a:rPr lang="en-US" sz="2000" dirty="0"/>
              <a:t> </a:t>
            </a:r>
            <a:r>
              <a:rPr lang="ru-RU" sz="2000" dirty="0"/>
              <a:t>ZUS.</a:t>
            </a:r>
          </a:p>
        </p:txBody>
      </p:sp>
      <p:pic>
        <p:nvPicPr>
          <p:cNvPr id="4" name="Picture 5" descr="C:\Users\Мама\Desktop\Человечки для перзи\225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372200" y="260648"/>
            <a:ext cx="2366045" cy="236604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09034308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ChangeArrowheads="1"/>
          </p:cNvSpPr>
          <p:nvPr>
            <p:ph type="title"/>
          </p:nvPr>
        </p:nvSpPr>
        <p:spPr>
          <a:xfrm>
            <a:off x="323528" y="548680"/>
            <a:ext cx="8820472" cy="922114"/>
          </a:xfrm>
        </p:spPr>
        <p:txBody>
          <a:bodyPr>
            <a:noAutofit/>
          </a:bodyPr>
          <a:lstStyle/>
          <a:p>
            <a:r>
              <a:rPr lang="uk-UA" altLang="ru-RU" sz="2800" b="1" dirty="0">
                <a:solidFill>
                  <a:srgbClr val="113F9B"/>
                </a:solidFill>
              </a:rPr>
              <a:t>В яких випадках виникає ризик </a:t>
            </a:r>
            <a:br>
              <a:rPr lang="uk-UA" altLang="ru-RU" sz="2800" b="1" dirty="0">
                <a:solidFill>
                  <a:srgbClr val="113F9B"/>
                </a:solidFill>
              </a:rPr>
            </a:br>
            <a:r>
              <a:rPr lang="uk-UA" altLang="ru-RU" sz="2800" b="1" dirty="0">
                <a:solidFill>
                  <a:srgbClr val="113F9B"/>
                </a:solidFill>
              </a:rPr>
              <a:t>потрапити в ситуацію торгівлі людьми </a:t>
            </a:r>
            <a:br>
              <a:rPr lang="uk-UA" altLang="ru-RU" sz="2800" b="1" dirty="0">
                <a:solidFill>
                  <a:srgbClr val="113F9B"/>
                </a:solidFill>
              </a:rPr>
            </a:br>
            <a:r>
              <a:rPr lang="uk-UA" altLang="ru-RU" sz="2800" b="1" dirty="0">
                <a:solidFill>
                  <a:srgbClr val="113F9B"/>
                </a:solidFill>
              </a:rPr>
              <a:t>під час легального виїзду?</a:t>
            </a:r>
          </a:p>
        </p:txBody>
      </p:sp>
      <p:sp>
        <p:nvSpPr>
          <p:cNvPr id="74755" name="Rectangle 3"/>
          <p:cNvSpPr>
            <a:spLocks noGrp="1" noChangeArrowheads="1"/>
          </p:cNvSpPr>
          <p:nvPr>
            <p:ph idx="1"/>
          </p:nvPr>
        </p:nvSpPr>
        <p:spPr>
          <a:xfrm>
            <a:off x="467544" y="1860550"/>
            <a:ext cx="6336382" cy="4997450"/>
          </a:xfrm>
        </p:spPr>
        <p:txBody>
          <a:bodyPr>
            <a:normAutofit lnSpcReduction="10000"/>
          </a:bodyPr>
          <a:lstStyle/>
          <a:p>
            <a:pPr marL="609600" indent="-609600">
              <a:lnSpc>
                <a:spcPct val="80000"/>
              </a:lnSpc>
              <a:buFont typeface="Wingdings" pitchFamily="2" charset="2"/>
              <a:buNone/>
            </a:pPr>
            <a:r>
              <a:rPr lang="ru-RU" altLang="ru-RU" sz="1800" i="1" dirty="0"/>
              <a:t>1</a:t>
            </a:r>
            <a:r>
              <a:rPr lang="uk-UA" altLang="ru-RU" sz="1800" i="1" dirty="0"/>
              <a:t>. Коли громадяни </a:t>
            </a:r>
            <a:r>
              <a:rPr lang="uk-UA" altLang="ru-RU" sz="1800" b="1" i="1" u="sng" dirty="0"/>
              <a:t>на законних підставах </a:t>
            </a:r>
            <a:r>
              <a:rPr lang="uk-UA" altLang="ru-RU" sz="1800" i="1" dirty="0"/>
              <a:t>тимчасово перебувають на території іноземної держави (на лікуванні, навчанні, з туристичною або приватними цілями), але незаконно працюють;</a:t>
            </a:r>
          </a:p>
          <a:p>
            <a:pPr marL="609600" indent="-609600">
              <a:lnSpc>
                <a:spcPct val="80000"/>
              </a:lnSpc>
              <a:buFont typeface="Wingdings" pitchFamily="2" charset="2"/>
              <a:buNone/>
            </a:pPr>
            <a:endParaRPr lang="uk-UA" altLang="ru-RU" sz="1800" i="1" dirty="0"/>
          </a:p>
          <a:p>
            <a:pPr marL="609600" indent="-609600">
              <a:lnSpc>
                <a:spcPct val="80000"/>
              </a:lnSpc>
              <a:buFont typeface="Wingdings" pitchFamily="2" charset="2"/>
              <a:buNone/>
            </a:pPr>
            <a:r>
              <a:rPr lang="uk-UA" altLang="ru-RU" sz="1800" i="1" dirty="0"/>
              <a:t>2. Коли громадяни </a:t>
            </a:r>
            <a:r>
              <a:rPr lang="uk-UA" altLang="ru-RU" sz="1800" b="1" i="1" u="sng" dirty="0"/>
              <a:t>незаконно перебувають </a:t>
            </a:r>
            <a:r>
              <a:rPr lang="uk-UA" altLang="ru-RU" sz="1800" i="1" dirty="0"/>
              <a:t>на території іноземної держави і незаконно працюють, в тому числі:</a:t>
            </a:r>
          </a:p>
          <a:p>
            <a:pPr marL="609600" indent="-609600">
              <a:lnSpc>
                <a:spcPct val="80000"/>
              </a:lnSpc>
              <a:buFont typeface="Wingdings" pitchFamily="2" charset="2"/>
              <a:buNone/>
            </a:pPr>
            <a:r>
              <a:rPr lang="uk-UA" altLang="ru-RU" sz="1800" i="1" dirty="0"/>
              <a:t>коли громадяни затримуються в країні довше, ніж передбачено терміном візи;</a:t>
            </a:r>
          </a:p>
          <a:p>
            <a:pPr marL="609600" indent="-609600">
              <a:lnSpc>
                <a:spcPct val="80000"/>
              </a:lnSpc>
              <a:buFont typeface="Wingdings" pitchFamily="2" charset="2"/>
              <a:buNone/>
            </a:pPr>
            <a:r>
              <a:rPr lang="uk-UA" altLang="ru-RU" sz="1800" i="1" dirty="0"/>
              <a:t>коли громадяни, маючи тільки транзитну візу, залишаються в цій країні;</a:t>
            </a:r>
          </a:p>
          <a:p>
            <a:pPr marL="609600" indent="-609600">
              <a:lnSpc>
                <a:spcPct val="80000"/>
              </a:lnSpc>
              <a:buFont typeface="Wingdings" pitchFamily="2" charset="2"/>
              <a:buNone/>
            </a:pPr>
            <a:r>
              <a:rPr lang="uk-UA" altLang="ru-RU" sz="1800" i="1" dirty="0"/>
              <a:t>коли громадяни, скориставшись '' прозорими ' "кордонами, з туристичною візою однієї країни їдуть працювати в іншу.</a:t>
            </a:r>
          </a:p>
          <a:p>
            <a:pPr marL="609600" indent="-609600">
              <a:lnSpc>
                <a:spcPct val="80000"/>
              </a:lnSpc>
              <a:buFont typeface="Wingdings" pitchFamily="2" charset="2"/>
              <a:buNone/>
            </a:pPr>
            <a:endParaRPr lang="uk-UA" altLang="ru-RU" sz="1800" i="1" dirty="0"/>
          </a:p>
          <a:p>
            <a:pPr marL="609600" indent="-609600">
              <a:lnSpc>
                <a:spcPct val="80000"/>
              </a:lnSpc>
              <a:buFont typeface="Wingdings" pitchFamily="2" charset="2"/>
              <a:buNone/>
            </a:pPr>
            <a:r>
              <a:rPr lang="uk-UA" altLang="ru-RU" sz="1800" i="1" dirty="0"/>
              <a:t>3. Коли громадяни, тимчасово перебуваючи на території іноземної держави на законних підставах, </a:t>
            </a:r>
            <a:r>
              <a:rPr lang="uk-UA" altLang="ru-RU" sz="1800" b="1" i="1" u="sng" dirty="0"/>
              <a:t>були викрадені </a:t>
            </a:r>
            <a:r>
              <a:rPr lang="uk-UA" altLang="ru-RU" sz="1800" i="1" dirty="0"/>
              <a:t>з метою експлуатації або метою вилучення органів.</a:t>
            </a:r>
          </a:p>
        </p:txBody>
      </p:sp>
      <p:pic>
        <p:nvPicPr>
          <p:cNvPr id="37891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732240" y="1844824"/>
            <a:ext cx="2057400" cy="2038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876256" y="4653136"/>
            <a:ext cx="2016224" cy="18267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7" name="Прямая со стрелкой 5"/>
          <p:cNvCxnSpPr>
            <a:cxnSpLocks noChangeShapeType="1"/>
          </p:cNvCxnSpPr>
          <p:nvPr/>
        </p:nvCxnSpPr>
        <p:spPr bwMode="auto">
          <a:xfrm>
            <a:off x="323528" y="1556792"/>
            <a:ext cx="8424862" cy="1587"/>
          </a:xfrm>
          <a:prstGeom prst="straightConnector1">
            <a:avLst/>
          </a:prstGeom>
          <a:noFill/>
          <a:ln w="31750" algn="ctr">
            <a:solidFill>
              <a:srgbClr val="C00000"/>
            </a:solidFill>
            <a:round/>
            <a:headEnd/>
            <a:tailEnd type="oval" w="med" len="med"/>
          </a:ln>
        </p:spPr>
      </p:cxnSp>
    </p:spTree>
    <p:extLst>
      <p:ext uri="{BB962C8B-B14F-4D97-AF65-F5344CB8AC3E}">
        <p14:creationId xmlns:p14="http://schemas.microsoft.com/office/powerpoint/2010/main" val="7828520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47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47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47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47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475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7475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4755" grpId="0" build="p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764704"/>
            <a:ext cx="8964488" cy="6093296"/>
          </a:xfrm>
          <a:solidFill>
            <a:schemeClr val="bg1"/>
          </a:solidFill>
        </p:spPr>
        <p:txBody>
          <a:bodyPr>
            <a:noAutofit/>
          </a:bodyPr>
          <a:lstStyle/>
          <a:p>
            <a:pPr marL="0" lvl="0" indent="0" fontAlgn="base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uk-UA" sz="1400" b="1" dirty="0">
                <a:latin typeface="Arial" pitchFamily="34" charset="0"/>
                <a:cs typeface="Arial" pitchFamily="34" charset="0"/>
              </a:rPr>
              <a:t>Вибрати професійне спрямування і рівень освіти. </a:t>
            </a:r>
            <a:r>
              <a:rPr lang="uk-UA" sz="1400" dirty="0">
                <a:latin typeface="Arial" pitchFamily="34" charset="0"/>
                <a:cs typeface="Arial" pitchFamily="34" charset="0"/>
              </a:rPr>
              <a:t>Потрібно визначитися з цікавить спеціальністю і рівнем освіти - </a:t>
            </a:r>
            <a:r>
              <a:rPr lang="uk-UA" sz="1400" dirty="0" err="1">
                <a:latin typeface="Arial" pitchFamily="34" charset="0"/>
                <a:cs typeface="Arial" pitchFamily="34" charset="0"/>
              </a:rPr>
              <a:t>бакалаврат</a:t>
            </a:r>
            <a:r>
              <a:rPr lang="uk-UA" sz="1400" dirty="0">
                <a:latin typeface="Arial" pitchFamily="34" charset="0"/>
                <a:cs typeface="Arial" pitchFamily="34" charset="0"/>
              </a:rPr>
              <a:t>, магістратура, докторантура, дипломні, </a:t>
            </a:r>
            <a:r>
              <a:rPr lang="uk-UA" sz="1400" dirty="0" err="1">
                <a:latin typeface="Arial" pitchFamily="34" charset="0"/>
                <a:cs typeface="Arial" pitchFamily="34" charset="0"/>
              </a:rPr>
              <a:t>постдипломні</a:t>
            </a:r>
            <a:r>
              <a:rPr lang="uk-UA" sz="1400" dirty="0">
                <a:latin typeface="Arial" pitchFamily="34" charset="0"/>
                <a:cs typeface="Arial" pitchFamily="34" charset="0"/>
              </a:rPr>
              <a:t> програми.</a:t>
            </a:r>
          </a:p>
          <a:p>
            <a:pPr marL="0" lvl="0" indent="0" fontAlgn="base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endParaRPr lang="uk-UA" sz="800" dirty="0">
              <a:latin typeface="Arial" pitchFamily="34" charset="0"/>
              <a:cs typeface="Arial" pitchFamily="34" charset="0"/>
            </a:endParaRPr>
          </a:p>
          <a:p>
            <a:pPr marL="0" lvl="0" indent="0" fontAlgn="base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uk-UA" sz="1400" b="1" dirty="0">
                <a:latin typeface="Arial" pitchFamily="34" charset="0"/>
                <a:cs typeface="Arial" pitchFamily="34" charset="0"/>
              </a:rPr>
              <a:t>Обрати країну навчання. </a:t>
            </a:r>
            <a:r>
              <a:rPr lang="uk-UA" sz="1400" dirty="0">
                <a:latin typeface="Arial" pitchFamily="34" charset="0"/>
                <a:cs typeface="Arial" pitchFamily="34" charset="0"/>
              </a:rPr>
              <a:t>Згідно Шанхайського рейтингу (ТОП-200 вузів світу), кращі країни для освіти - США, Великобританія, Німеччина, Китай, Франція, Голландія, Австрія, Канада, Швейцарія, Італія.</a:t>
            </a:r>
          </a:p>
          <a:p>
            <a:pPr marL="0" lvl="0" indent="0" fontAlgn="base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endParaRPr lang="uk-UA" sz="800" dirty="0">
              <a:latin typeface="Arial" pitchFamily="34" charset="0"/>
              <a:cs typeface="Arial" pitchFamily="34" charset="0"/>
            </a:endParaRPr>
          </a:p>
          <a:p>
            <a:pPr marL="0" lvl="0" indent="0" fontAlgn="base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uk-UA" sz="1400" b="1" dirty="0">
                <a:latin typeface="Arial" pitchFamily="34" charset="0"/>
                <a:cs typeface="Arial" pitchFamily="34" charset="0"/>
              </a:rPr>
              <a:t>Вибрати університет. В</a:t>
            </a:r>
            <a:r>
              <a:rPr lang="uk-UA" sz="1400" dirty="0">
                <a:latin typeface="Arial" pitchFamily="34" charset="0"/>
                <a:cs typeface="Arial" pitchFamily="34" charset="0"/>
              </a:rPr>
              <a:t>ажливо розуміти, наскільки якісну освіту пропонує університет за обраною спеціальністю (інфраструктура, викладачі, показники працевлаштування випускників і т.д.) і адекватно оцінювати шанси надходження.</a:t>
            </a:r>
          </a:p>
          <a:p>
            <a:pPr marL="0" lvl="0" indent="0" fontAlgn="base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endParaRPr lang="uk-UA" sz="800" dirty="0">
              <a:latin typeface="Arial" pitchFamily="34" charset="0"/>
              <a:cs typeface="Arial" pitchFamily="34" charset="0"/>
            </a:endParaRPr>
          </a:p>
          <a:p>
            <a:pPr marL="0" lvl="0" indent="0" fontAlgn="base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uk-UA" sz="1400" b="1" dirty="0">
                <a:latin typeface="Arial" pitchFamily="34" charset="0"/>
                <a:cs typeface="Arial" pitchFamily="34" charset="0"/>
              </a:rPr>
              <a:t>З'їздити в обраний університет.</a:t>
            </a:r>
            <a:r>
              <a:rPr lang="uk-UA" sz="1400" dirty="0">
                <a:latin typeface="Arial" pitchFamily="34" charset="0"/>
                <a:cs typeface="Arial" pitchFamily="34" charset="0"/>
              </a:rPr>
              <a:t> Зробити «тестовий заїзд»</a:t>
            </a:r>
          </a:p>
          <a:p>
            <a:pPr marL="0" lvl="0" indent="0" fontAlgn="base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endParaRPr lang="uk-UA" sz="800" dirty="0">
              <a:latin typeface="Arial" pitchFamily="34" charset="0"/>
              <a:cs typeface="Arial" pitchFamily="34" charset="0"/>
            </a:endParaRPr>
          </a:p>
          <a:p>
            <a:pPr marL="0" lvl="0" indent="0" fontAlgn="base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uk-UA" sz="1400" b="1" dirty="0">
                <a:latin typeface="Arial" pitchFamily="34" charset="0"/>
                <a:cs typeface="Arial" pitchFamily="34" charset="0"/>
              </a:rPr>
              <a:t>Підвищити  рівень володіння мовою.  </a:t>
            </a:r>
            <a:r>
              <a:rPr lang="uk-UA" sz="1400" dirty="0">
                <a:latin typeface="Arial" pitchFamily="34" charset="0"/>
                <a:cs typeface="Arial" pitchFamily="34" charset="0"/>
              </a:rPr>
              <a:t>Для подальшого навчання потрібно підтвердити рівень володіння мовою, на якій буде проходити навчання. Зазвичай вимагають надати результати міжнародного мовного іспиту. Деякі ВНЗ проводять власне тестування.</a:t>
            </a:r>
          </a:p>
          <a:p>
            <a:pPr marL="0" lvl="0" indent="0" fontAlgn="base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endParaRPr lang="uk-UA" sz="800" dirty="0">
              <a:latin typeface="Arial" pitchFamily="34" charset="0"/>
              <a:cs typeface="Arial" pitchFamily="34" charset="0"/>
            </a:endParaRPr>
          </a:p>
          <a:p>
            <a:pPr marL="0" lvl="0" indent="0" fontAlgn="base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uk-UA" sz="1400" b="1" dirty="0">
                <a:latin typeface="Arial" pitchFamily="34" charset="0"/>
                <a:cs typeface="Arial" pitchFamily="34" charset="0"/>
              </a:rPr>
              <a:t>Підготувати необхідні документи.  </a:t>
            </a:r>
            <a:r>
              <a:rPr lang="uk-UA" sz="1400" dirty="0">
                <a:latin typeface="Arial" pitchFamily="34" charset="0"/>
                <a:cs typeface="Arial" pitchFamily="34" charset="0"/>
              </a:rPr>
              <a:t>Приблизний перелік: документи про освіту, перекладені на мову країни та нотаріально завірені, CV (автобіографія), анкета абітурієнта університету, іноді потрібні фінансові документи (підтвердження фінансової спроможності), рекомендації, мотиваційний лист та </a:t>
            </a:r>
            <a:r>
              <a:rPr lang="uk-UA" sz="1400" dirty="0" err="1">
                <a:latin typeface="Arial" pitchFamily="34" charset="0"/>
                <a:cs typeface="Arial" pitchFamily="34" charset="0"/>
              </a:rPr>
              <a:t>портфоліо</a:t>
            </a:r>
            <a:r>
              <a:rPr lang="uk-UA" sz="1400" dirty="0">
                <a:latin typeface="Arial" pitchFamily="34" charset="0"/>
                <a:cs typeface="Arial" pitchFamily="34" charset="0"/>
              </a:rPr>
              <a:t>. Також потрібно готувати пакет документів для отримання студентської візи.</a:t>
            </a:r>
          </a:p>
          <a:p>
            <a:pPr marL="0" lvl="0" indent="0" fontAlgn="base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endParaRPr lang="uk-UA" sz="800" dirty="0">
              <a:latin typeface="Arial" pitchFamily="34" charset="0"/>
              <a:cs typeface="Arial" pitchFamily="34" charset="0"/>
            </a:endParaRPr>
          </a:p>
          <a:p>
            <a:pPr marL="0" lvl="0" indent="0" fontAlgn="base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uk-UA" sz="1400" b="1" dirty="0">
                <a:latin typeface="Arial" pitchFamily="34" charset="0"/>
                <a:cs typeface="Arial" pitchFamily="34" charset="0"/>
              </a:rPr>
              <a:t>Пройти процедуру зарахування та оплатити навчання. </a:t>
            </a:r>
            <a:r>
              <a:rPr lang="uk-UA" sz="1400" dirty="0">
                <a:latin typeface="Arial" pitchFamily="34" charset="0"/>
                <a:cs typeface="Arial" pitchFamily="34" charset="0"/>
              </a:rPr>
              <a:t>Після подачі документів, складання іспитів (</a:t>
            </a:r>
            <a:r>
              <a:rPr lang="uk-UA" sz="1400" dirty="0" err="1">
                <a:latin typeface="Arial" pitchFamily="34" charset="0"/>
                <a:cs typeface="Arial" pitchFamily="34" charset="0"/>
              </a:rPr>
              <a:t>якщобули</a:t>
            </a:r>
            <a:r>
              <a:rPr lang="uk-UA" sz="1400" dirty="0">
                <a:latin typeface="Arial" pitchFamily="34" charset="0"/>
                <a:cs typeface="Arial" pitchFamily="34" charset="0"/>
              </a:rPr>
              <a:t> потрібні)  потрібно оплатити навчання. Рік/семестр - це залежить від умов конкретного вузу.</a:t>
            </a:r>
          </a:p>
          <a:p>
            <a:pPr marL="0" lvl="0" indent="0" fontAlgn="base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endParaRPr lang="uk-UA" sz="800" dirty="0">
              <a:latin typeface="Arial" pitchFamily="34" charset="0"/>
              <a:cs typeface="Arial" pitchFamily="34" charset="0"/>
            </a:endParaRPr>
          </a:p>
          <a:p>
            <a:pPr marL="0" lvl="0" indent="0" fontAlgn="base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uk-UA" sz="1400" b="1" dirty="0">
                <a:latin typeface="Arial" pitchFamily="34" charset="0"/>
                <a:cs typeface="Arial" pitchFamily="34" charset="0"/>
              </a:rPr>
              <a:t>Оформити студентську візу. Я</a:t>
            </a:r>
            <a:r>
              <a:rPr lang="uk-UA" sz="1400" dirty="0">
                <a:latin typeface="Arial" pitchFamily="34" charset="0"/>
                <a:cs typeface="Arial" pitchFamily="34" charset="0"/>
              </a:rPr>
              <a:t>к вуз надішле підтвердження про прийом, подають документи на отримання студентської візи. </a:t>
            </a:r>
          </a:p>
          <a:p>
            <a:pPr marL="0" lvl="0" indent="0" fontAlgn="base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endParaRPr lang="uk-UA" sz="800" dirty="0">
              <a:latin typeface="Arial" pitchFamily="34" charset="0"/>
              <a:cs typeface="Arial" pitchFamily="34" charset="0"/>
            </a:endParaRPr>
          </a:p>
          <a:p>
            <a:pPr marL="0" lvl="0" indent="0" fontAlgn="base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uk-UA" sz="1400" b="1" dirty="0">
                <a:latin typeface="Arial" pitchFamily="34" charset="0"/>
                <a:cs typeface="Arial" pitchFamily="34" charset="0"/>
              </a:rPr>
              <a:t>Вирішити питання з житлом. </a:t>
            </a:r>
            <a:r>
              <a:rPr lang="uk-UA" sz="1400" dirty="0">
                <a:latin typeface="Arial" pitchFamily="34" charset="0"/>
                <a:cs typeface="Arial" pitchFamily="34" charset="0"/>
              </a:rPr>
              <a:t>Якщо студент не планує жити в гуртожитку вузу, або вуз не надає житло, то варто заздалегідь вирішити питання з проживанням. Зазвичай університети співпрацюють з </a:t>
            </a:r>
            <a:r>
              <a:rPr lang="uk-UA" sz="1400" dirty="0" err="1">
                <a:latin typeface="Arial" pitchFamily="34" charset="0"/>
                <a:cs typeface="Arial" pitchFamily="34" charset="0"/>
              </a:rPr>
              <a:t>ріелторськими</a:t>
            </a:r>
            <a:r>
              <a:rPr lang="uk-UA" sz="1400" dirty="0">
                <a:latin typeface="Arial" pitchFamily="34" charset="0"/>
                <a:cs typeface="Arial" pitchFamily="34" charset="0"/>
              </a:rPr>
              <a:t> фірмами і допомагають студентам у вирішенні цієї проблеми.</a:t>
            </a:r>
          </a:p>
          <a:p>
            <a:pPr marL="0" lvl="0" indent="0" fontAlgn="base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endParaRPr lang="uk-UA" sz="800" dirty="0">
              <a:latin typeface="Arial" pitchFamily="34" charset="0"/>
              <a:cs typeface="Arial" pitchFamily="34" charset="0"/>
            </a:endParaRPr>
          </a:p>
          <a:p>
            <a:pPr marL="0" lvl="0" indent="0" fontAlgn="base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uk-UA" sz="1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ЗНАТИ ЯК ЗАХИСТИТИ СЕБЕ В СКЛАДНІЙ СИТУАЦІЇ, в т.ч. СИТУАЦІЇ ТОРГІВЛІ ЛЮДЬМИ </a:t>
            </a:r>
            <a:endParaRPr lang="uk-UA" sz="1400" b="1" dirty="0">
              <a:solidFill>
                <a:srgbClr val="FF000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67544" y="188640"/>
            <a:ext cx="8073044" cy="523220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ru-RU" sz="2800" b="1" dirty="0">
                <a:solidFill>
                  <a:srgbClr val="113F9B"/>
                </a:solidFill>
                <a:latin typeface="+mn-lt"/>
                <a:cs typeface="Arial" pitchFamily="34" charset="0"/>
              </a:rPr>
              <a:t>ЯКЩО ЗІБРАЛИСЯ НАВЧАТИСЯ ЗА КОРДОНОМ</a:t>
            </a:r>
            <a:endParaRPr lang="ru-RU" sz="2800" b="1" dirty="0">
              <a:latin typeface="+mn-lt"/>
            </a:endParaRPr>
          </a:p>
        </p:txBody>
      </p:sp>
      <p:cxnSp>
        <p:nvCxnSpPr>
          <p:cNvPr id="6" name="Прямая со стрелкой 8"/>
          <p:cNvCxnSpPr>
            <a:cxnSpLocks noChangeShapeType="1"/>
          </p:cNvCxnSpPr>
          <p:nvPr/>
        </p:nvCxnSpPr>
        <p:spPr bwMode="auto">
          <a:xfrm>
            <a:off x="467544" y="764704"/>
            <a:ext cx="7992119" cy="0"/>
          </a:xfrm>
          <a:prstGeom prst="straightConnector1">
            <a:avLst/>
          </a:prstGeom>
          <a:noFill/>
          <a:ln w="31750" algn="ctr">
            <a:solidFill>
              <a:srgbClr val="C00000"/>
            </a:solidFill>
            <a:round/>
            <a:headEnd/>
            <a:tailEnd type="oval" w="med" len="med"/>
          </a:ln>
        </p:spPr>
      </p:cxn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404664"/>
            <a:ext cx="8964488" cy="637097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endParaRPr lang="ru-RU" sz="2000" b="1" dirty="0">
              <a:solidFill>
                <a:srgbClr val="113F9B"/>
              </a:solidFill>
            </a:endParaRPr>
          </a:p>
          <a:p>
            <a:pPr algn="ctr"/>
            <a:r>
              <a:rPr lang="ru-RU" sz="2000" b="1" dirty="0">
                <a:solidFill>
                  <a:srgbClr val="113F9B"/>
                </a:solidFill>
              </a:rPr>
              <a:t>ЩО ПОТРІБНО ЗНАТИ ПРО УЧАСТЬ В ПРОГРАМІ  </a:t>
            </a:r>
            <a:r>
              <a:rPr lang="ru-RU" sz="2000" b="1" dirty="0" err="1">
                <a:solidFill>
                  <a:srgbClr val="113F9B"/>
                </a:solidFill>
              </a:rPr>
              <a:t>Аu-pair</a:t>
            </a:r>
            <a:r>
              <a:rPr lang="ru-RU" sz="2000" b="1" dirty="0">
                <a:solidFill>
                  <a:srgbClr val="113F9B"/>
                </a:solidFill>
              </a:rPr>
              <a:t>.</a:t>
            </a:r>
          </a:p>
          <a:p>
            <a:endParaRPr lang="ru-RU" dirty="0"/>
          </a:p>
          <a:p>
            <a:r>
              <a:rPr lang="ru-RU" dirty="0" err="1"/>
              <a:t>Програма</a:t>
            </a:r>
            <a:r>
              <a:rPr lang="ru-RU" dirty="0"/>
              <a:t> </a:t>
            </a:r>
            <a:r>
              <a:rPr lang="ru-RU" dirty="0" err="1"/>
              <a:t>Аu-pair</a:t>
            </a:r>
            <a:r>
              <a:rPr lang="ru-RU" dirty="0"/>
              <a:t> - </a:t>
            </a:r>
            <a:r>
              <a:rPr lang="ru-RU" dirty="0" err="1"/>
              <a:t>це</a:t>
            </a:r>
            <a:r>
              <a:rPr lang="ru-RU" dirty="0"/>
              <a:t>, перш за все, </a:t>
            </a:r>
            <a:r>
              <a:rPr lang="ru-RU" dirty="0" err="1"/>
              <a:t>навчальна</a:t>
            </a:r>
            <a:r>
              <a:rPr lang="ru-RU" dirty="0"/>
              <a:t> </a:t>
            </a:r>
            <a:r>
              <a:rPr lang="ru-RU" dirty="0" err="1"/>
              <a:t>програма</a:t>
            </a:r>
            <a:r>
              <a:rPr lang="ru-RU" dirty="0"/>
              <a:t> культурного </a:t>
            </a:r>
            <a:r>
              <a:rPr lang="ru-RU" dirty="0" err="1"/>
              <a:t>обміну</a:t>
            </a:r>
            <a:r>
              <a:rPr lang="ru-RU" dirty="0"/>
              <a:t>, </a:t>
            </a:r>
            <a:r>
              <a:rPr lang="ru-RU" dirty="0" err="1"/>
              <a:t>учасниками</a:t>
            </a:r>
            <a:r>
              <a:rPr lang="ru-RU" dirty="0"/>
              <a:t> </a:t>
            </a:r>
            <a:r>
              <a:rPr lang="ru-RU" dirty="0" err="1"/>
              <a:t>якої</a:t>
            </a:r>
            <a:r>
              <a:rPr lang="ru-RU" dirty="0"/>
              <a:t> </a:t>
            </a:r>
            <a:r>
              <a:rPr lang="ru-RU" dirty="0" err="1"/>
              <a:t>можуть</a:t>
            </a:r>
            <a:r>
              <a:rPr lang="ru-RU" dirty="0"/>
              <a:t> бути особи </a:t>
            </a:r>
            <a:r>
              <a:rPr lang="ru-RU" dirty="0" err="1"/>
              <a:t>віком</a:t>
            </a:r>
            <a:r>
              <a:rPr lang="ru-RU" dirty="0"/>
              <a:t> 19 - 28 </a:t>
            </a:r>
            <a:r>
              <a:rPr lang="ru-RU" dirty="0" err="1"/>
              <a:t>років</a:t>
            </a:r>
            <a:r>
              <a:rPr lang="ru-RU" dirty="0"/>
              <a:t>, </a:t>
            </a:r>
            <a:r>
              <a:rPr lang="ru-RU" dirty="0" err="1"/>
              <a:t>які</a:t>
            </a:r>
            <a:r>
              <a:rPr lang="ru-RU" dirty="0"/>
              <a:t> не </a:t>
            </a:r>
            <a:r>
              <a:rPr lang="ru-RU" dirty="0" err="1"/>
              <a:t>мають</a:t>
            </a:r>
            <a:r>
              <a:rPr lang="ru-RU" dirty="0"/>
              <a:t> </a:t>
            </a:r>
            <a:r>
              <a:rPr lang="ru-RU" dirty="0" err="1"/>
              <a:t>своєї</a:t>
            </a:r>
            <a:r>
              <a:rPr lang="ru-RU" dirty="0"/>
              <a:t> </a:t>
            </a:r>
            <a:r>
              <a:rPr lang="ru-RU" dirty="0" err="1"/>
              <a:t>сім'ї</a:t>
            </a:r>
            <a:r>
              <a:rPr lang="ru-RU" dirty="0"/>
              <a:t> </a:t>
            </a:r>
            <a:r>
              <a:rPr lang="ru-RU" dirty="0" err="1"/>
              <a:t>і</a:t>
            </a:r>
            <a:r>
              <a:rPr lang="ru-RU" dirty="0"/>
              <a:t> </a:t>
            </a:r>
            <a:r>
              <a:rPr lang="ru-RU" dirty="0" err="1"/>
              <a:t>дітей</a:t>
            </a:r>
            <a:r>
              <a:rPr lang="ru-RU" dirty="0"/>
              <a:t>. </a:t>
            </a:r>
          </a:p>
          <a:p>
            <a:r>
              <a:rPr lang="ru-RU" dirty="0"/>
              <a:t> </a:t>
            </a:r>
            <a:endParaRPr lang="ru-RU" sz="800" dirty="0"/>
          </a:p>
          <a:p>
            <a:r>
              <a:rPr lang="ru-RU" dirty="0"/>
              <a:t>Срок </a:t>
            </a:r>
            <a:r>
              <a:rPr lang="ru-RU" dirty="0" err="1"/>
              <a:t>перебування</a:t>
            </a:r>
            <a:r>
              <a:rPr lang="ru-RU" dirty="0"/>
              <a:t> в </a:t>
            </a:r>
            <a:r>
              <a:rPr lang="ru-RU" dirty="0" err="1"/>
              <a:t>програмі</a:t>
            </a:r>
            <a:r>
              <a:rPr lang="ru-RU" dirty="0"/>
              <a:t> не </a:t>
            </a:r>
            <a:r>
              <a:rPr lang="ru-RU" dirty="0" err="1"/>
              <a:t>більше</a:t>
            </a:r>
            <a:r>
              <a:rPr lang="ru-RU" dirty="0"/>
              <a:t>  </a:t>
            </a:r>
            <a:r>
              <a:rPr lang="ru-RU" b="1" dirty="0"/>
              <a:t>одного</a:t>
            </a:r>
            <a:r>
              <a:rPr lang="ru-RU" dirty="0"/>
              <a:t> року.</a:t>
            </a:r>
          </a:p>
          <a:p>
            <a:r>
              <a:rPr lang="ru-RU" dirty="0"/>
              <a:t>При </a:t>
            </a:r>
            <a:r>
              <a:rPr lang="ru-RU" dirty="0" err="1"/>
              <a:t>сгоді</a:t>
            </a:r>
            <a:r>
              <a:rPr lang="ru-RU" dirty="0"/>
              <a:t>, </a:t>
            </a:r>
            <a:r>
              <a:rPr lang="ru-RU" dirty="0" err="1"/>
              <a:t>можна</a:t>
            </a:r>
            <a:r>
              <a:rPr lang="ru-RU" dirty="0"/>
              <a:t> </a:t>
            </a:r>
            <a:r>
              <a:rPr lang="ru-RU" dirty="0" err="1"/>
              <a:t>подовжить</a:t>
            </a:r>
            <a:r>
              <a:rPr lang="ru-RU" dirty="0"/>
              <a:t> до </a:t>
            </a:r>
            <a:r>
              <a:rPr lang="ru-RU" b="1" dirty="0" err="1"/>
              <a:t>двох</a:t>
            </a:r>
            <a:r>
              <a:rPr lang="ru-RU" b="1" dirty="0"/>
              <a:t> </a:t>
            </a:r>
            <a:r>
              <a:rPr lang="ru-RU" b="1" dirty="0" err="1"/>
              <a:t>років</a:t>
            </a:r>
            <a:r>
              <a:rPr lang="ru-RU" dirty="0"/>
              <a:t>.</a:t>
            </a:r>
          </a:p>
          <a:p>
            <a:r>
              <a:rPr lang="ru-RU" b="1" dirty="0"/>
              <a:t>  </a:t>
            </a:r>
            <a:endParaRPr lang="ru-RU" dirty="0"/>
          </a:p>
          <a:p>
            <a:r>
              <a:rPr lang="ru-RU" b="1" dirty="0"/>
              <a:t>Права особи, </a:t>
            </a:r>
            <a:r>
              <a:rPr lang="ru-RU" b="1" dirty="0" err="1"/>
              <a:t>що</a:t>
            </a:r>
            <a:r>
              <a:rPr lang="ru-RU" b="1" dirty="0"/>
              <a:t> </a:t>
            </a:r>
            <a:r>
              <a:rPr lang="ru-RU" b="1" dirty="0" err="1"/>
              <a:t>їде</a:t>
            </a:r>
            <a:r>
              <a:rPr lang="ru-RU" b="1" dirty="0"/>
              <a:t> за кордон по </a:t>
            </a:r>
            <a:r>
              <a:rPr lang="ru-RU" b="1" dirty="0" err="1"/>
              <a:t>системі</a:t>
            </a:r>
            <a:r>
              <a:rPr lang="ru-RU" b="1" dirty="0"/>
              <a:t> А</a:t>
            </a:r>
            <a:r>
              <a:rPr lang="en-US" b="1" dirty="0"/>
              <a:t>u</a:t>
            </a:r>
            <a:r>
              <a:rPr lang="ru-RU" b="1" dirty="0"/>
              <a:t>-</a:t>
            </a:r>
            <a:r>
              <a:rPr lang="en-US" b="1" dirty="0"/>
              <a:t>pair</a:t>
            </a:r>
            <a:r>
              <a:rPr lang="ru-RU" b="1" dirty="0"/>
              <a:t>:</a:t>
            </a:r>
          </a:p>
          <a:p>
            <a:endParaRPr lang="ru-RU" sz="800" dirty="0"/>
          </a:p>
          <a:p>
            <a:pPr>
              <a:buFont typeface="Arial" pitchFamily="34" charset="0"/>
              <a:buChar char="•"/>
            </a:pPr>
            <a:r>
              <a:rPr lang="ru-RU" b="1" dirty="0"/>
              <a:t>  </a:t>
            </a:r>
            <a:r>
              <a:rPr lang="ru-RU" dirty="0" err="1"/>
              <a:t>Ви</a:t>
            </a:r>
            <a:r>
              <a:rPr lang="ru-RU" dirty="0"/>
              <a:t> </a:t>
            </a:r>
            <a:r>
              <a:rPr lang="ru-RU" dirty="0" err="1"/>
              <a:t>маєте</a:t>
            </a:r>
            <a:r>
              <a:rPr lang="ru-RU" dirty="0"/>
              <a:t> право на </a:t>
            </a:r>
            <a:r>
              <a:rPr lang="ru-RU" dirty="0" err="1"/>
              <a:t>окрему</a:t>
            </a:r>
            <a:r>
              <a:rPr lang="ru-RU" dirty="0"/>
              <a:t> </a:t>
            </a:r>
            <a:r>
              <a:rPr lang="ru-RU" dirty="0" err="1"/>
              <a:t>кімнату</a:t>
            </a:r>
            <a:r>
              <a:rPr lang="ru-RU" dirty="0"/>
              <a:t>;</a:t>
            </a:r>
          </a:p>
          <a:p>
            <a:pPr>
              <a:buFont typeface="Arial" pitchFamily="34" charset="0"/>
              <a:buChar char="•"/>
            </a:pPr>
            <a:r>
              <a:rPr lang="ru-RU" dirty="0"/>
              <a:t>  Вам </a:t>
            </a:r>
            <a:r>
              <a:rPr lang="ru-RU" dirty="0" err="1"/>
              <a:t>зобов'язані</a:t>
            </a:r>
            <a:r>
              <a:rPr lang="ru-RU" dirty="0"/>
              <a:t> </a:t>
            </a:r>
            <a:r>
              <a:rPr lang="ru-RU" dirty="0" err="1"/>
              <a:t>видавати</a:t>
            </a:r>
            <a:r>
              <a:rPr lang="ru-RU" dirty="0"/>
              <a:t> </a:t>
            </a:r>
            <a:r>
              <a:rPr lang="ru-RU" dirty="0" err="1"/>
              <a:t>кишенькові</a:t>
            </a:r>
            <a:r>
              <a:rPr lang="ru-RU" dirty="0"/>
              <a:t> </a:t>
            </a:r>
            <a:r>
              <a:rPr lang="ru-RU" dirty="0" err="1"/>
              <a:t>гроші</a:t>
            </a:r>
            <a:r>
              <a:rPr lang="ru-RU" dirty="0"/>
              <a:t>;</a:t>
            </a:r>
          </a:p>
          <a:p>
            <a:pPr>
              <a:buFont typeface="Arial" pitchFamily="34" charset="0"/>
              <a:buChar char="•"/>
            </a:pPr>
            <a:r>
              <a:rPr lang="ru-RU" dirty="0"/>
              <a:t>  Вам </a:t>
            </a:r>
            <a:r>
              <a:rPr lang="ru-RU" dirty="0" err="1"/>
              <a:t>зобов'язані</a:t>
            </a:r>
            <a:r>
              <a:rPr lang="ru-RU" dirty="0"/>
              <a:t> </a:t>
            </a:r>
            <a:r>
              <a:rPr lang="ru-RU" dirty="0" err="1"/>
              <a:t>покривати</a:t>
            </a:r>
            <a:r>
              <a:rPr lang="ru-RU" dirty="0"/>
              <a:t> </a:t>
            </a:r>
            <a:r>
              <a:rPr lang="ru-RU" dirty="0" err="1"/>
              <a:t>проїзд</a:t>
            </a:r>
            <a:r>
              <a:rPr lang="ru-RU" dirty="0"/>
              <a:t> в </a:t>
            </a:r>
            <a:r>
              <a:rPr lang="ru-RU" dirty="0" err="1"/>
              <a:t>громадському</a:t>
            </a:r>
            <a:r>
              <a:rPr lang="ru-RU" dirty="0"/>
              <a:t> </a:t>
            </a:r>
            <a:r>
              <a:rPr lang="ru-RU" dirty="0" err="1"/>
              <a:t>транспорті</a:t>
            </a:r>
            <a:r>
              <a:rPr lang="ru-RU" dirty="0"/>
              <a:t> (</a:t>
            </a:r>
            <a:r>
              <a:rPr lang="ru-RU" dirty="0" err="1"/>
              <a:t>тільки</a:t>
            </a:r>
            <a:r>
              <a:rPr lang="ru-RU" dirty="0"/>
              <a:t> </a:t>
            </a:r>
            <a:r>
              <a:rPr lang="ru-RU" dirty="0" err="1"/>
              <a:t>в</a:t>
            </a:r>
            <a:r>
              <a:rPr lang="ru-RU" dirty="0"/>
              <a:t> </a:t>
            </a:r>
            <a:r>
              <a:rPr lang="ru-RU" dirty="0" err="1"/>
              <a:t>Німеччині</a:t>
            </a:r>
            <a:r>
              <a:rPr lang="ru-RU" dirty="0"/>
              <a:t>);</a:t>
            </a:r>
          </a:p>
          <a:p>
            <a:pPr>
              <a:buFont typeface="Arial" pitchFamily="34" charset="0"/>
              <a:buChar char="•"/>
            </a:pPr>
            <a:r>
              <a:rPr lang="ru-RU" dirty="0"/>
              <a:t>  </a:t>
            </a:r>
            <a:r>
              <a:rPr lang="ru-RU" dirty="0" err="1"/>
              <a:t>Ви</a:t>
            </a:r>
            <a:r>
              <a:rPr lang="ru-RU" dirty="0"/>
              <a:t> </a:t>
            </a:r>
            <a:r>
              <a:rPr lang="ru-RU" dirty="0" err="1"/>
              <a:t>маєте</a:t>
            </a:r>
            <a:r>
              <a:rPr lang="ru-RU" dirty="0"/>
              <a:t> право на </a:t>
            </a:r>
            <a:r>
              <a:rPr lang="ru-RU" dirty="0" err="1"/>
              <a:t>вихідний</a:t>
            </a:r>
            <a:r>
              <a:rPr lang="ru-RU" dirty="0"/>
              <a:t> один раз в </a:t>
            </a:r>
            <a:r>
              <a:rPr lang="ru-RU" dirty="0" err="1"/>
              <a:t>тиждень</a:t>
            </a:r>
            <a:r>
              <a:rPr lang="ru-RU" dirty="0"/>
              <a:t>;</a:t>
            </a:r>
          </a:p>
          <a:p>
            <a:pPr>
              <a:buFont typeface="Arial" pitchFamily="34" charset="0"/>
              <a:buChar char="•"/>
            </a:pPr>
            <a:r>
              <a:rPr lang="ru-RU" dirty="0"/>
              <a:t>  </a:t>
            </a:r>
            <a:r>
              <a:rPr lang="ru-RU" dirty="0" err="1"/>
              <a:t>Ви</a:t>
            </a:r>
            <a:r>
              <a:rPr lang="ru-RU" dirty="0"/>
              <a:t> </a:t>
            </a:r>
            <a:r>
              <a:rPr lang="ru-RU" dirty="0" err="1"/>
              <a:t>маєте</a:t>
            </a:r>
            <a:r>
              <a:rPr lang="ru-RU" dirty="0"/>
              <a:t> право на </a:t>
            </a:r>
            <a:r>
              <a:rPr lang="ru-RU" dirty="0" err="1"/>
              <a:t>канікули</a:t>
            </a:r>
            <a:r>
              <a:rPr lang="ru-RU" dirty="0"/>
              <a:t> (</a:t>
            </a:r>
            <a:r>
              <a:rPr lang="ru-RU" dirty="0" err="1"/>
              <a:t>дві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чотири</a:t>
            </a:r>
            <a:r>
              <a:rPr lang="ru-RU" dirty="0"/>
              <a:t> </a:t>
            </a:r>
            <a:r>
              <a:rPr lang="ru-RU" dirty="0" err="1"/>
              <a:t>тижні</a:t>
            </a:r>
            <a:r>
              <a:rPr lang="ru-RU" dirty="0"/>
              <a:t>), </a:t>
            </a:r>
            <a:r>
              <a:rPr lang="ru-RU" dirty="0" err="1"/>
              <a:t>якщо</a:t>
            </a:r>
            <a:r>
              <a:rPr lang="ru-RU" dirty="0"/>
              <a:t> </a:t>
            </a:r>
            <a:r>
              <a:rPr lang="ru-RU" dirty="0" err="1"/>
              <a:t>ви</a:t>
            </a:r>
            <a:r>
              <a:rPr lang="ru-RU" dirty="0"/>
              <a:t> </a:t>
            </a:r>
            <a:r>
              <a:rPr lang="ru-RU" dirty="0" err="1"/>
              <a:t>перебуваєте</a:t>
            </a:r>
            <a:r>
              <a:rPr lang="ru-RU" dirty="0"/>
              <a:t> в </a:t>
            </a:r>
            <a:r>
              <a:rPr lang="ru-RU" dirty="0" err="1"/>
              <a:t>країні</a:t>
            </a:r>
            <a:r>
              <a:rPr lang="ru-RU" dirty="0"/>
              <a:t> </a:t>
            </a:r>
            <a:r>
              <a:rPr lang="ru-RU" dirty="0" err="1"/>
              <a:t>протягом</a:t>
            </a:r>
            <a:r>
              <a:rPr lang="ru-RU" dirty="0"/>
              <a:t> </a:t>
            </a:r>
            <a:r>
              <a:rPr lang="ru-RU" dirty="0" err="1"/>
              <a:t>цілого</a:t>
            </a:r>
            <a:r>
              <a:rPr lang="ru-RU" dirty="0"/>
              <a:t> року;</a:t>
            </a:r>
          </a:p>
          <a:p>
            <a:pPr>
              <a:buFont typeface="Arial" pitchFamily="34" charset="0"/>
              <a:buChar char="•"/>
            </a:pPr>
            <a:r>
              <a:rPr lang="ru-RU" dirty="0"/>
              <a:t>  </a:t>
            </a:r>
            <a:r>
              <a:rPr lang="ru-RU" dirty="0" err="1"/>
              <a:t>Ви</a:t>
            </a:r>
            <a:r>
              <a:rPr lang="ru-RU" dirty="0"/>
              <a:t> </a:t>
            </a:r>
            <a:r>
              <a:rPr lang="ru-RU" dirty="0" err="1"/>
              <a:t>маєте</a:t>
            </a:r>
            <a:r>
              <a:rPr lang="ru-RU" dirty="0"/>
              <a:t> право на </a:t>
            </a:r>
            <a:r>
              <a:rPr lang="ru-RU" dirty="0" err="1"/>
              <a:t>відвідування</a:t>
            </a:r>
            <a:r>
              <a:rPr lang="ru-RU" dirty="0"/>
              <a:t> </a:t>
            </a:r>
            <a:r>
              <a:rPr lang="ru-RU" dirty="0" err="1"/>
              <a:t>курсів</a:t>
            </a:r>
            <a:r>
              <a:rPr lang="ru-RU" dirty="0"/>
              <a:t> </a:t>
            </a:r>
            <a:r>
              <a:rPr lang="ru-RU" dirty="0" err="1"/>
              <a:t>іноземних</a:t>
            </a:r>
            <a:r>
              <a:rPr lang="ru-RU" dirty="0"/>
              <a:t> </a:t>
            </a:r>
            <a:r>
              <a:rPr lang="ru-RU" dirty="0" err="1"/>
              <a:t>мов</a:t>
            </a:r>
            <a:r>
              <a:rPr lang="ru-RU" dirty="0"/>
              <a:t>;</a:t>
            </a:r>
          </a:p>
          <a:p>
            <a:pPr>
              <a:buFont typeface="Arial" pitchFamily="34" charset="0"/>
              <a:buChar char="•"/>
            </a:pPr>
            <a:r>
              <a:rPr lang="ru-RU" dirty="0"/>
              <a:t>  </a:t>
            </a:r>
            <a:r>
              <a:rPr lang="ru-RU" dirty="0" err="1"/>
              <a:t>Ви</a:t>
            </a:r>
            <a:r>
              <a:rPr lang="ru-RU" dirty="0"/>
              <a:t> </a:t>
            </a:r>
            <a:r>
              <a:rPr lang="ru-RU" dirty="0" err="1"/>
              <a:t>маєте</a:t>
            </a:r>
            <a:r>
              <a:rPr lang="ru-RU" dirty="0"/>
              <a:t> право </a:t>
            </a:r>
            <a:r>
              <a:rPr lang="ru-RU" dirty="0" err="1"/>
              <a:t>поміняти</a:t>
            </a:r>
            <a:r>
              <a:rPr lang="ru-RU" dirty="0"/>
              <a:t> </a:t>
            </a:r>
            <a:r>
              <a:rPr lang="ru-RU" dirty="0" err="1"/>
              <a:t>сім'ю</a:t>
            </a:r>
            <a:r>
              <a:rPr lang="ru-RU" dirty="0"/>
              <a:t>, </a:t>
            </a:r>
            <a:r>
              <a:rPr lang="ru-RU" dirty="0" err="1"/>
              <a:t>якщо</a:t>
            </a:r>
            <a:r>
              <a:rPr lang="ru-RU" dirty="0"/>
              <a:t> </a:t>
            </a:r>
            <a:r>
              <a:rPr lang="ru-RU" dirty="0" err="1"/>
              <a:t>виникли</a:t>
            </a:r>
            <a:r>
              <a:rPr lang="ru-RU" dirty="0"/>
              <a:t> </a:t>
            </a:r>
            <a:r>
              <a:rPr lang="ru-RU" dirty="0" err="1"/>
              <a:t>конфлікти</a:t>
            </a:r>
            <a:r>
              <a:rPr lang="ru-RU" dirty="0"/>
              <a:t>;</a:t>
            </a:r>
          </a:p>
          <a:p>
            <a:pPr>
              <a:buFont typeface="Arial" pitchFamily="34" charset="0"/>
              <a:buChar char="•"/>
            </a:pPr>
            <a:r>
              <a:rPr lang="ru-RU" dirty="0"/>
              <a:t>  </a:t>
            </a:r>
            <a:r>
              <a:rPr lang="ru-RU" dirty="0" err="1"/>
              <a:t>Ви</a:t>
            </a:r>
            <a:r>
              <a:rPr lang="ru-RU" dirty="0"/>
              <a:t> </a:t>
            </a:r>
            <a:r>
              <a:rPr lang="ru-RU" dirty="0" err="1"/>
              <a:t>маєте</a:t>
            </a:r>
            <a:r>
              <a:rPr lang="ru-RU" dirty="0"/>
              <a:t> право на </a:t>
            </a:r>
            <a:r>
              <a:rPr lang="ru-RU" dirty="0" err="1"/>
              <a:t>страхування</a:t>
            </a:r>
            <a:r>
              <a:rPr lang="ru-RU" dirty="0"/>
              <a:t> </a:t>
            </a:r>
            <a:r>
              <a:rPr lang="ru-RU" dirty="0" err="1"/>
              <a:t>здоров'я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нещасних</a:t>
            </a:r>
            <a:r>
              <a:rPr lang="ru-RU" dirty="0"/>
              <a:t> </a:t>
            </a:r>
            <a:r>
              <a:rPr lang="ru-RU" dirty="0" err="1"/>
              <a:t>випадків</a:t>
            </a:r>
            <a:r>
              <a:rPr lang="ru-RU" dirty="0"/>
              <a:t> (</a:t>
            </a:r>
            <a:r>
              <a:rPr lang="ru-RU" dirty="0" err="1"/>
              <a:t>тільки</a:t>
            </a:r>
            <a:r>
              <a:rPr lang="ru-RU" dirty="0"/>
              <a:t> в </a:t>
            </a:r>
            <a:r>
              <a:rPr lang="ru-RU" dirty="0" err="1"/>
              <a:t>Німеччині</a:t>
            </a:r>
            <a:r>
              <a:rPr lang="ru-RU" dirty="0"/>
              <a:t>).</a:t>
            </a:r>
          </a:p>
        </p:txBody>
      </p:sp>
      <p:cxnSp>
        <p:nvCxnSpPr>
          <p:cNvPr id="4" name="Прямая со стрелкой 8"/>
          <p:cNvCxnSpPr>
            <a:cxnSpLocks noChangeShapeType="1"/>
          </p:cNvCxnSpPr>
          <p:nvPr/>
        </p:nvCxnSpPr>
        <p:spPr bwMode="auto">
          <a:xfrm>
            <a:off x="395536" y="1124744"/>
            <a:ext cx="7992119" cy="0"/>
          </a:xfrm>
          <a:prstGeom prst="straightConnector1">
            <a:avLst/>
          </a:prstGeom>
          <a:noFill/>
          <a:ln w="31750" algn="ctr">
            <a:solidFill>
              <a:srgbClr val="C00000"/>
            </a:solidFill>
            <a:round/>
            <a:headEnd/>
            <a:tailEnd type="oval" w="med" len="med"/>
          </a:ln>
        </p:spPr>
      </p:cxnSp>
    </p:spTree>
    <p:extLst>
      <p:ext uri="{BB962C8B-B14F-4D97-AF65-F5344CB8AC3E}">
        <p14:creationId xmlns:p14="http://schemas.microsoft.com/office/powerpoint/2010/main" val="141198595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Содержимое 4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1509163091"/>
              </p:ext>
            </p:extLst>
          </p:nvPr>
        </p:nvGraphicFramePr>
        <p:xfrm>
          <a:off x="0" y="633413"/>
          <a:ext cx="7848600" cy="60483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cxnSp>
        <p:nvCxnSpPr>
          <p:cNvPr id="12" name="Прямая со стрелкой 11"/>
          <p:cNvCxnSpPr/>
          <p:nvPr/>
        </p:nvCxnSpPr>
        <p:spPr>
          <a:xfrm flipH="1" flipV="1">
            <a:off x="2085608" y="2547937"/>
            <a:ext cx="1600568" cy="61436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/>
          <p:nvPr/>
        </p:nvCxnSpPr>
        <p:spPr>
          <a:xfrm flipH="1" flipV="1">
            <a:off x="3852119" y="1371600"/>
            <a:ext cx="113921" cy="11430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/>
          <p:nvPr/>
        </p:nvCxnSpPr>
        <p:spPr>
          <a:xfrm flipH="1">
            <a:off x="3122613" y="4552950"/>
            <a:ext cx="729307" cy="13716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/>
          <p:nvPr/>
        </p:nvCxnSpPr>
        <p:spPr>
          <a:xfrm>
            <a:off x="4267200" y="3581400"/>
            <a:ext cx="1066800" cy="16383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 стрелкой 21"/>
          <p:cNvCxnSpPr/>
          <p:nvPr/>
        </p:nvCxnSpPr>
        <p:spPr>
          <a:xfrm flipV="1">
            <a:off x="4267200" y="2667000"/>
            <a:ext cx="1384920" cy="49530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 стрелкой 25"/>
          <p:cNvCxnSpPr/>
          <p:nvPr/>
        </p:nvCxnSpPr>
        <p:spPr>
          <a:xfrm flipV="1">
            <a:off x="4267200" y="1943100"/>
            <a:ext cx="881062" cy="895351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 стрелкой 31"/>
          <p:cNvCxnSpPr/>
          <p:nvPr/>
        </p:nvCxnSpPr>
        <p:spPr>
          <a:xfrm flipH="1" flipV="1">
            <a:off x="2784157" y="1943100"/>
            <a:ext cx="949643" cy="76582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я со стрелкой 39"/>
          <p:cNvCxnSpPr/>
          <p:nvPr/>
        </p:nvCxnSpPr>
        <p:spPr>
          <a:xfrm flipH="1">
            <a:off x="1882141" y="3505200"/>
            <a:ext cx="1804034" cy="685799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Прямая со стрелкой 41"/>
          <p:cNvCxnSpPr/>
          <p:nvPr/>
        </p:nvCxnSpPr>
        <p:spPr>
          <a:xfrm flipH="1">
            <a:off x="2479183" y="3886201"/>
            <a:ext cx="1206992" cy="1333499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Прямая со стрелкой 43"/>
          <p:cNvCxnSpPr/>
          <p:nvPr/>
        </p:nvCxnSpPr>
        <p:spPr>
          <a:xfrm>
            <a:off x="4139952" y="4462462"/>
            <a:ext cx="508248" cy="14696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Прямая со стрелкой 47"/>
          <p:cNvCxnSpPr>
            <a:stCxn id="21530" idx="3"/>
          </p:cNvCxnSpPr>
          <p:nvPr/>
        </p:nvCxnSpPr>
        <p:spPr>
          <a:xfrm>
            <a:off x="4391025" y="3505200"/>
            <a:ext cx="1514475" cy="723899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1530" name="Picture 30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686175" y="2547937"/>
            <a:ext cx="704850" cy="1914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TextBox 10"/>
          <p:cNvSpPr txBox="1">
            <a:spLocks noChangeArrowheads="1"/>
          </p:cNvSpPr>
          <p:nvPr/>
        </p:nvSpPr>
        <p:spPr bwMode="auto">
          <a:xfrm>
            <a:off x="107504" y="163920"/>
            <a:ext cx="9036497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uk-UA" sz="2000" b="1" dirty="0">
                <a:solidFill>
                  <a:srgbClr val="0000FF"/>
                </a:solidFill>
              </a:rPr>
              <a:t>Куди може звернутися  постраждала от ТЛ особа по допомогу?</a:t>
            </a:r>
          </a:p>
        </p:txBody>
      </p:sp>
      <p:cxnSp>
        <p:nvCxnSpPr>
          <p:cNvPr id="19" name="Прямая со стрелкой 8"/>
          <p:cNvCxnSpPr>
            <a:cxnSpLocks noChangeShapeType="1"/>
          </p:cNvCxnSpPr>
          <p:nvPr/>
        </p:nvCxnSpPr>
        <p:spPr bwMode="auto">
          <a:xfrm>
            <a:off x="468312" y="564030"/>
            <a:ext cx="7992119" cy="0"/>
          </a:xfrm>
          <a:prstGeom prst="straightConnector1">
            <a:avLst/>
          </a:prstGeom>
          <a:noFill/>
          <a:ln w="31750" algn="ctr">
            <a:solidFill>
              <a:srgbClr val="C00000"/>
            </a:solidFill>
            <a:round/>
            <a:headEnd/>
            <a:tailEnd type="oval" w="med" len="med"/>
          </a:ln>
        </p:spPr>
      </p:cxnSp>
    </p:spTree>
    <p:extLst>
      <p:ext uri="{BB962C8B-B14F-4D97-AF65-F5344CB8AC3E}">
        <p14:creationId xmlns:p14="http://schemas.microsoft.com/office/powerpoint/2010/main" val="3116330526"/>
      </p:ext>
    </p:extLst>
  </p:cSld>
  <p:clrMapOvr>
    <a:masterClrMapping/>
  </p:clrMapOvr>
  <p:transition spd="slow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ext Box 10"/>
          <p:cNvSpPr txBox="1">
            <a:spLocks noChangeArrowheads="1"/>
          </p:cNvSpPr>
          <p:nvPr/>
        </p:nvSpPr>
        <p:spPr bwMode="auto">
          <a:xfrm>
            <a:off x="305667" y="383620"/>
            <a:ext cx="8569325" cy="584775"/>
          </a:xfrm>
          <a:prstGeom prst="rect">
            <a:avLst/>
          </a:prstGeom>
          <a:noFill/>
          <a:ln w="31750">
            <a:noFill/>
            <a:miter lim="800000"/>
            <a:headEnd/>
            <a:tailEnd type="none" w="sm" len="sm"/>
          </a:ln>
        </p:spPr>
        <p:txBody>
          <a:bodyPr>
            <a:spAutoFit/>
          </a:bodyPr>
          <a:lstStyle/>
          <a:p>
            <a:pPr lvl="0" algn="ctr">
              <a:tabLst>
                <a:tab pos="228600" algn="l"/>
              </a:tabLst>
            </a:pPr>
            <a:r>
              <a:rPr lang="uk-UA" sz="3200" b="1" dirty="0">
                <a:solidFill>
                  <a:srgbClr val="113F9B"/>
                </a:solidFill>
                <a:latin typeface="+mj-lt"/>
                <a:cs typeface="Arial" pitchFamily="34" charset="0"/>
              </a:rPr>
              <a:t>МАСШТАБИ ТОРГІВЛІ ЛЮДЬМИ</a:t>
            </a:r>
            <a:endParaRPr lang="ru-RU" sz="3200" b="1" dirty="0">
              <a:solidFill>
                <a:srgbClr val="113F9B"/>
              </a:solidFill>
              <a:latin typeface="+mj-lt"/>
              <a:cs typeface="Arial" pitchFamily="34" charset="0"/>
            </a:endParaRPr>
          </a:p>
        </p:txBody>
      </p:sp>
      <p:cxnSp>
        <p:nvCxnSpPr>
          <p:cNvPr id="4099" name="Прямая со стрелкой 6"/>
          <p:cNvCxnSpPr>
            <a:cxnSpLocks noChangeShapeType="1"/>
          </p:cNvCxnSpPr>
          <p:nvPr/>
        </p:nvCxnSpPr>
        <p:spPr bwMode="auto">
          <a:xfrm>
            <a:off x="238025" y="1052736"/>
            <a:ext cx="8497888" cy="1588"/>
          </a:xfrm>
          <a:prstGeom prst="straightConnector1">
            <a:avLst/>
          </a:prstGeom>
          <a:noFill/>
          <a:ln w="31750" algn="ctr">
            <a:solidFill>
              <a:srgbClr val="C00000"/>
            </a:solidFill>
            <a:round/>
            <a:headEnd/>
            <a:tailEnd type="oval" w="med" len="med"/>
          </a:ln>
        </p:spPr>
      </p:cxnSp>
      <p:sp>
        <p:nvSpPr>
          <p:cNvPr id="19" name="TextBox 18"/>
          <p:cNvSpPr txBox="1"/>
          <p:nvPr/>
        </p:nvSpPr>
        <p:spPr>
          <a:xfrm>
            <a:off x="251520" y="1484784"/>
            <a:ext cx="7914679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ru-RU" sz="2400" dirty="0">
                <a:cs typeface="Arial" pitchFamily="34" charset="0"/>
              </a:rPr>
              <a:t>За </a:t>
            </a:r>
            <a:r>
              <a:rPr lang="ru-RU" sz="2400" dirty="0" err="1">
                <a:cs typeface="Arial" pitchFamily="34" charset="0"/>
              </a:rPr>
              <a:t>оцінками</a:t>
            </a:r>
            <a:r>
              <a:rPr lang="ru-RU" sz="2400" dirty="0">
                <a:cs typeface="Arial" pitchFamily="34" charset="0"/>
              </a:rPr>
              <a:t> МОП, в будь-</a:t>
            </a:r>
            <a:r>
              <a:rPr lang="ru-RU" sz="2400" dirty="0" err="1">
                <a:cs typeface="Arial" pitchFamily="34" charset="0"/>
              </a:rPr>
              <a:t>який</a:t>
            </a:r>
            <a:r>
              <a:rPr lang="ru-RU" sz="2400" dirty="0">
                <a:cs typeface="Arial" pitchFamily="34" charset="0"/>
              </a:rPr>
              <a:t> момент часу в </a:t>
            </a:r>
            <a:r>
              <a:rPr lang="ru-RU" sz="2400" dirty="0" err="1">
                <a:cs typeface="Arial" pitchFamily="34" charset="0"/>
              </a:rPr>
              <a:t>сучасному</a:t>
            </a:r>
            <a:r>
              <a:rPr lang="ru-RU" sz="2400" dirty="0">
                <a:cs typeface="Arial" pitchFamily="34" charset="0"/>
              </a:rPr>
              <a:t> </a:t>
            </a:r>
            <a:r>
              <a:rPr lang="ru-RU" sz="2400" dirty="0" err="1">
                <a:cs typeface="Arial" pitchFamily="34" charset="0"/>
              </a:rPr>
              <a:t>рабстві</a:t>
            </a:r>
            <a:r>
              <a:rPr lang="ru-RU" sz="2400" dirty="0">
                <a:cs typeface="Arial" pitchFamily="34" charset="0"/>
              </a:rPr>
              <a:t> в </a:t>
            </a:r>
            <a:r>
              <a:rPr lang="ru-RU" sz="2400" dirty="0" err="1">
                <a:cs typeface="Arial" pitchFamily="34" charset="0"/>
              </a:rPr>
              <a:t>різних</a:t>
            </a:r>
            <a:r>
              <a:rPr lang="ru-RU" sz="2400" dirty="0">
                <a:cs typeface="Arial" pitchFamily="34" charset="0"/>
              </a:rPr>
              <a:t> </a:t>
            </a:r>
            <a:r>
              <a:rPr lang="ru-RU" sz="2400" dirty="0" err="1">
                <a:cs typeface="Arial" pitchFamily="34" charset="0"/>
              </a:rPr>
              <a:t>країнах</a:t>
            </a:r>
            <a:r>
              <a:rPr lang="ru-RU" sz="2400" dirty="0">
                <a:cs typeface="Arial" pitchFamily="34" charset="0"/>
              </a:rPr>
              <a:t> </a:t>
            </a:r>
            <a:r>
              <a:rPr lang="ru-RU" sz="2400" dirty="0" err="1">
                <a:cs typeface="Arial" pitchFamily="34" charset="0"/>
              </a:rPr>
              <a:t>світу</a:t>
            </a:r>
            <a:r>
              <a:rPr lang="ru-RU" sz="2400" dirty="0">
                <a:cs typeface="Arial" pitchFamily="34" charset="0"/>
              </a:rPr>
              <a:t> </a:t>
            </a:r>
            <a:r>
              <a:rPr lang="ru-RU" sz="2400" dirty="0" err="1">
                <a:cs typeface="Arial" pitchFamily="34" charset="0"/>
              </a:rPr>
              <a:t>перебувають</a:t>
            </a:r>
            <a:r>
              <a:rPr lang="ru-RU" sz="2400" dirty="0">
                <a:cs typeface="Arial" pitchFamily="34" charset="0"/>
              </a:rPr>
              <a:t> 20,9 млн </a:t>
            </a:r>
            <a:r>
              <a:rPr lang="ru-RU" sz="2400" dirty="0" err="1">
                <a:cs typeface="Arial" pitchFamily="34" charset="0"/>
              </a:rPr>
              <a:t>осіб</a:t>
            </a:r>
            <a:r>
              <a:rPr lang="ru-RU" sz="2400" dirty="0">
                <a:cs typeface="Arial" pitchFamily="34" charset="0"/>
              </a:rPr>
              <a:t>.</a:t>
            </a:r>
            <a:endParaRPr lang="ru-RU" sz="240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990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395536" y="4005064"/>
            <a:ext cx="6264696" cy="46166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just">
              <a:defRPr/>
            </a:pPr>
            <a:r>
              <a:rPr lang="ru-RU" sz="2400" dirty="0">
                <a:cs typeface="Arial" pitchFamily="34" charset="0"/>
              </a:rPr>
              <a:t>За </a:t>
            </a:r>
            <a:r>
              <a:rPr lang="ru-RU" sz="2400" dirty="0" err="1">
                <a:cs typeface="Arial" pitchFamily="34" charset="0"/>
              </a:rPr>
              <a:t>даними</a:t>
            </a:r>
            <a:r>
              <a:rPr lang="ru-RU" sz="2400" dirty="0">
                <a:cs typeface="Arial" pitchFamily="34" charset="0"/>
              </a:rPr>
              <a:t> ЮНІСЕФ: 1,2 млн </a:t>
            </a:r>
            <a:r>
              <a:rPr lang="ru-RU" sz="2400" dirty="0" err="1">
                <a:cs typeface="Arial" pitchFamily="34" charset="0"/>
              </a:rPr>
              <a:t>дітей</a:t>
            </a:r>
            <a:endParaRPr lang="ru-RU" sz="240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C00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cs typeface="Arial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323528" y="2780928"/>
            <a:ext cx="7903839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ru-RU" sz="2400" dirty="0">
                <a:cs typeface="Arial" pitchFamily="34" charset="0"/>
              </a:rPr>
              <a:t>За </a:t>
            </a:r>
            <a:r>
              <a:rPr lang="ru-RU" sz="2400" dirty="0" err="1">
                <a:cs typeface="Arial" pitchFamily="34" charset="0"/>
              </a:rPr>
              <a:t>оцінками</a:t>
            </a:r>
            <a:r>
              <a:rPr lang="ru-RU" sz="2400" dirty="0">
                <a:cs typeface="Arial" pitchFamily="34" charset="0"/>
              </a:rPr>
              <a:t> </a:t>
            </a:r>
            <a:r>
              <a:rPr lang="ru-RU" sz="2400" dirty="0" err="1">
                <a:cs typeface="Arial" pitchFamily="34" charset="0"/>
              </a:rPr>
              <a:t>Держдепартаменту</a:t>
            </a:r>
            <a:r>
              <a:rPr lang="ru-RU" sz="2400" dirty="0">
                <a:cs typeface="Arial" pitchFamily="34" charset="0"/>
              </a:rPr>
              <a:t> США, </a:t>
            </a:r>
            <a:r>
              <a:rPr lang="ru-RU" sz="2400" dirty="0" err="1">
                <a:cs typeface="Arial" pitchFamily="34" charset="0"/>
              </a:rPr>
              <a:t>щонайменше</a:t>
            </a:r>
            <a:r>
              <a:rPr lang="ru-RU" sz="2400" dirty="0">
                <a:cs typeface="Arial" pitchFamily="34" charset="0"/>
              </a:rPr>
              <a:t> 27 </a:t>
            </a:r>
            <a:r>
              <a:rPr lang="ru-RU" sz="2400" dirty="0" err="1">
                <a:cs typeface="Arial" pitchFamily="34" charset="0"/>
              </a:rPr>
              <a:t>мільйонів</a:t>
            </a:r>
            <a:r>
              <a:rPr lang="ru-RU" sz="2400" dirty="0">
                <a:cs typeface="Arial" pitchFamily="34" charset="0"/>
              </a:rPr>
              <a:t> людей у </a:t>
            </a:r>
            <a:r>
              <a:rPr lang="ru-RU" sz="2400" dirty="0" err="1">
                <a:cs typeface="Arial" pitchFamily="34" charset="0"/>
              </a:rPr>
              <a:t>всьому</a:t>
            </a:r>
            <a:r>
              <a:rPr lang="ru-RU" sz="2400" dirty="0">
                <a:cs typeface="Arial" pitchFamily="34" charset="0"/>
              </a:rPr>
              <a:t> </a:t>
            </a:r>
            <a:r>
              <a:rPr lang="ru-RU" sz="2400" dirty="0" err="1">
                <a:cs typeface="Arial" pitchFamily="34" charset="0"/>
              </a:rPr>
              <a:t>світі</a:t>
            </a:r>
            <a:r>
              <a:rPr lang="ru-RU" sz="2400" dirty="0">
                <a:cs typeface="Arial" pitchFamily="34" charset="0"/>
              </a:rPr>
              <a:t> </a:t>
            </a:r>
            <a:r>
              <a:rPr lang="ru-RU" sz="2400" dirty="0" err="1">
                <a:cs typeface="Arial" pitchFamily="34" charset="0"/>
              </a:rPr>
              <a:t>стають</a:t>
            </a:r>
            <a:r>
              <a:rPr lang="ru-RU" sz="2400" dirty="0">
                <a:cs typeface="Arial" pitchFamily="34" charset="0"/>
              </a:rPr>
              <a:t> жертвами </a:t>
            </a:r>
            <a:r>
              <a:rPr lang="ru-RU" sz="2400" dirty="0" err="1">
                <a:cs typeface="Arial" pitchFamily="34" charset="0"/>
              </a:rPr>
              <a:t>торгівлі</a:t>
            </a:r>
            <a:r>
              <a:rPr lang="ru-RU" sz="2400" dirty="0">
                <a:cs typeface="Arial" pitchFamily="34" charset="0"/>
              </a:rPr>
              <a:t> людьми</a:t>
            </a:r>
            <a:endParaRPr lang="ru-RU" sz="240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990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51520" y="4941168"/>
            <a:ext cx="8892480" cy="1569660"/>
          </a:xfrm>
          <a:prstGeom prst="rect">
            <a:avLst/>
          </a:prstGeom>
          <a:solidFill>
            <a:schemeClr val="bg1"/>
          </a:solidFill>
          <a:ln>
            <a:solidFill>
              <a:schemeClr val="lt1"/>
            </a:solidFill>
          </a:ln>
          <a:effectLst>
            <a:outerShdw blurRad="40005" dist="20320" dir="5400000" algn="ctr" rotWithShape="0">
              <a:schemeClr val="tx1">
                <a:alpha val="38000"/>
              </a:schemeClr>
            </a:outerShdw>
          </a:effectLst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ru-RU" sz="2400" b="1" i="1" dirty="0"/>
              <a:t>По </a:t>
            </a:r>
            <a:r>
              <a:rPr lang="ru-RU" sz="2400" b="1" i="1" dirty="0" err="1"/>
              <a:t>оцінкам</a:t>
            </a:r>
            <a:r>
              <a:rPr lang="ru-RU" sz="2400" b="1" i="1" dirty="0"/>
              <a:t> МОМ: </a:t>
            </a:r>
          </a:p>
          <a:p>
            <a:pPr algn="just">
              <a:defRPr/>
            </a:pPr>
            <a:r>
              <a:rPr lang="ru-RU" sz="2400" b="1" i="1" dirty="0" err="1"/>
              <a:t>Понад</a:t>
            </a:r>
            <a:r>
              <a:rPr lang="ru-RU" sz="2400" b="1" i="1" dirty="0"/>
              <a:t> 2</a:t>
            </a:r>
            <a:r>
              <a:rPr lang="en-US" sz="2400" b="1" i="1" dirty="0"/>
              <a:t>6</a:t>
            </a:r>
            <a:r>
              <a:rPr lang="ru-RU" sz="2400" b="1" i="1" dirty="0"/>
              <a:t>0 000 </a:t>
            </a:r>
            <a:r>
              <a:rPr lang="ru-RU" sz="2400" b="1" i="1" dirty="0" err="1"/>
              <a:t>громадян</a:t>
            </a:r>
            <a:r>
              <a:rPr lang="ru-RU" sz="2400" b="1" i="1" dirty="0"/>
              <a:t> </a:t>
            </a:r>
            <a:r>
              <a:rPr lang="ru-RU" sz="2400" b="1" i="1" dirty="0" err="1"/>
              <a:t>України</a:t>
            </a:r>
            <a:r>
              <a:rPr lang="ru-RU" sz="2400" b="1" i="1" dirty="0"/>
              <a:t> </a:t>
            </a:r>
            <a:r>
              <a:rPr lang="ru-RU" sz="2400" b="1" i="1" dirty="0" err="1"/>
              <a:t>постраждали</a:t>
            </a:r>
            <a:r>
              <a:rPr lang="ru-RU" sz="2400" b="1" i="1" dirty="0"/>
              <a:t> </a:t>
            </a:r>
            <a:r>
              <a:rPr lang="ru-RU" sz="2400" b="1" i="1" dirty="0" err="1"/>
              <a:t>з</a:t>
            </a:r>
            <a:r>
              <a:rPr lang="ru-RU" sz="2400" b="1" i="1" dirty="0"/>
              <a:t> 1991</a:t>
            </a:r>
            <a:r>
              <a:rPr lang="uk-UA" sz="2400" b="1" i="1" dirty="0"/>
              <a:t>р</a:t>
            </a:r>
            <a:r>
              <a:rPr lang="ru-RU" sz="2400" b="1" i="1" dirty="0"/>
              <a:t>. </a:t>
            </a:r>
          </a:p>
          <a:p>
            <a:pPr algn="just">
              <a:defRPr/>
            </a:pPr>
            <a:r>
              <a:rPr lang="ru-RU" sz="2400" b="1" i="1" dirty="0" err="1"/>
              <a:t>Україна</a:t>
            </a:r>
            <a:r>
              <a:rPr lang="ru-RU" sz="2400" b="1" i="1" dirty="0"/>
              <a:t> - </a:t>
            </a:r>
            <a:r>
              <a:rPr lang="ru-RU" sz="2400" b="1" i="1" dirty="0" err="1"/>
              <a:t>лідер</a:t>
            </a:r>
            <a:r>
              <a:rPr lang="ru-RU" sz="2400" b="1" i="1" dirty="0"/>
              <a:t> </a:t>
            </a:r>
            <a:r>
              <a:rPr lang="ru-RU" sz="2400" b="1" i="1" dirty="0" err="1"/>
              <a:t>південно-східної</a:t>
            </a:r>
            <a:r>
              <a:rPr lang="ru-RU" sz="2400" b="1" i="1" dirty="0"/>
              <a:t> </a:t>
            </a:r>
            <a:r>
              <a:rPr lang="ru-RU" sz="2400" b="1" i="1" dirty="0" err="1"/>
              <a:t>Європи</a:t>
            </a:r>
            <a:r>
              <a:rPr lang="ru-RU" sz="2400" b="1" i="1" dirty="0"/>
              <a:t> за </a:t>
            </a:r>
            <a:r>
              <a:rPr lang="ru-RU" sz="2400" b="1" i="1" dirty="0" err="1"/>
              <a:t>кількістю</a:t>
            </a:r>
            <a:r>
              <a:rPr lang="ru-RU" sz="2400" b="1" i="1" dirty="0"/>
              <a:t> жертв</a:t>
            </a:r>
            <a:endParaRPr lang="ru-RU" sz="2400" b="1" i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524652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1" grpId="0"/>
      <p:bldP spid="22" grpId="0"/>
      <p:bldP spid="1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ext Box 3"/>
          <p:cNvSpPr txBox="1">
            <a:spLocks noChangeArrowheads="1"/>
          </p:cNvSpPr>
          <p:nvPr/>
        </p:nvSpPr>
        <p:spPr bwMode="auto">
          <a:xfrm>
            <a:off x="1619250" y="2781300"/>
            <a:ext cx="6624638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ru-RU"/>
          </a:p>
        </p:txBody>
      </p:sp>
      <p:sp>
        <p:nvSpPr>
          <p:cNvPr id="10270" name="Line 30"/>
          <p:cNvSpPr>
            <a:spLocks noChangeShapeType="1"/>
          </p:cNvSpPr>
          <p:nvPr/>
        </p:nvSpPr>
        <p:spPr bwMode="auto">
          <a:xfrm>
            <a:off x="2843213" y="1916113"/>
            <a:ext cx="216619" cy="576783"/>
          </a:xfrm>
          <a:prstGeom prst="line">
            <a:avLst/>
          </a:prstGeom>
          <a:noFill/>
          <a:ln w="12700">
            <a:solidFill>
              <a:schemeClr val="bg1"/>
            </a:solidFill>
            <a:round/>
            <a:headEnd/>
            <a:tailEnd type="arrow" w="sm" len="sm"/>
          </a:ln>
        </p:spPr>
        <p:txBody>
          <a:bodyPr/>
          <a:lstStyle/>
          <a:p>
            <a:endParaRPr lang="ru-RU"/>
          </a:p>
        </p:txBody>
      </p:sp>
      <p:sp>
        <p:nvSpPr>
          <p:cNvPr id="10273" name="Line 33"/>
          <p:cNvSpPr>
            <a:spLocks noChangeShapeType="1"/>
          </p:cNvSpPr>
          <p:nvPr/>
        </p:nvSpPr>
        <p:spPr bwMode="auto">
          <a:xfrm flipH="1">
            <a:off x="1835150" y="1916113"/>
            <a:ext cx="1008063" cy="433387"/>
          </a:xfrm>
          <a:prstGeom prst="line">
            <a:avLst/>
          </a:prstGeom>
          <a:noFill/>
          <a:ln w="12700">
            <a:solidFill>
              <a:schemeClr val="bg1"/>
            </a:solidFill>
            <a:round/>
            <a:headEnd/>
            <a:tailEnd type="arrow" w="sm" len="sm"/>
          </a:ln>
        </p:spPr>
        <p:txBody>
          <a:bodyPr/>
          <a:lstStyle/>
          <a:p>
            <a:endParaRPr lang="ru-RU"/>
          </a:p>
        </p:txBody>
      </p:sp>
      <p:sp>
        <p:nvSpPr>
          <p:cNvPr id="10319" name="Line 79"/>
          <p:cNvSpPr>
            <a:spLocks noChangeShapeType="1"/>
          </p:cNvSpPr>
          <p:nvPr/>
        </p:nvSpPr>
        <p:spPr bwMode="auto">
          <a:xfrm flipH="1" flipV="1">
            <a:off x="2662584" y="1745431"/>
            <a:ext cx="431453" cy="287313"/>
          </a:xfrm>
          <a:prstGeom prst="line">
            <a:avLst/>
          </a:prstGeom>
          <a:noFill/>
          <a:ln w="12700">
            <a:solidFill>
              <a:schemeClr val="bg1"/>
            </a:solidFill>
            <a:miter lim="800000"/>
            <a:headEnd/>
            <a:tailEnd type="arrow" w="sm" len="sm"/>
          </a:ln>
        </p:spPr>
        <p:txBody>
          <a:bodyPr/>
          <a:lstStyle/>
          <a:p>
            <a:endParaRPr lang="ru-RU"/>
          </a:p>
        </p:txBody>
      </p:sp>
      <p:pic>
        <p:nvPicPr>
          <p:cNvPr id="37" name="Picture 9" descr="1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48" name="Rectangle 12"/>
          <p:cNvSpPr>
            <a:spLocks noChangeArrowheads="1"/>
          </p:cNvSpPr>
          <p:nvPr/>
        </p:nvSpPr>
        <p:spPr bwMode="auto">
          <a:xfrm>
            <a:off x="3995936" y="3723878"/>
            <a:ext cx="5148064" cy="3134122"/>
          </a:xfrm>
          <a:prstGeom prst="rect">
            <a:avLst/>
          </a:prstGeom>
          <a:solidFill>
            <a:schemeClr val="accent1"/>
          </a:solidFill>
          <a:ln w="9525">
            <a:solidFill>
              <a:srgbClr val="0F388B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6149" name="Text Box 13"/>
          <p:cNvSpPr txBox="1">
            <a:spLocks noChangeArrowheads="1"/>
          </p:cNvSpPr>
          <p:nvPr/>
        </p:nvSpPr>
        <p:spPr bwMode="auto">
          <a:xfrm>
            <a:off x="4139952" y="3934123"/>
            <a:ext cx="5004048" cy="2923877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ts val="0"/>
              </a:spcBef>
            </a:pPr>
            <a:r>
              <a:rPr lang="ru-RU" sz="1200" b="1" dirty="0">
                <a:solidFill>
                  <a:srgbClr val="0F388B"/>
                </a:solidFill>
              </a:rPr>
              <a:t>КРАЇНИ ПРИЗНАЧЕННЯ </a:t>
            </a:r>
          </a:p>
          <a:p>
            <a:pPr algn="ctr">
              <a:spcBef>
                <a:spcPts val="0"/>
              </a:spcBef>
            </a:pPr>
            <a:r>
              <a:rPr lang="ru-RU" sz="1200" b="1" i="1" dirty="0">
                <a:solidFill>
                  <a:srgbClr val="0F388B"/>
                </a:solidFill>
              </a:rPr>
              <a:t>(За </a:t>
            </a:r>
            <a:r>
              <a:rPr lang="ru-RU" sz="1200" b="1" i="1" dirty="0" err="1">
                <a:solidFill>
                  <a:srgbClr val="0F388B"/>
                </a:solidFill>
              </a:rPr>
              <a:t>даними</a:t>
            </a:r>
            <a:r>
              <a:rPr lang="ru-RU" sz="1200" b="1" i="1" dirty="0">
                <a:solidFill>
                  <a:srgbClr val="0F388B"/>
                </a:solidFill>
              </a:rPr>
              <a:t> МОМ за 2000-2020 </a:t>
            </a:r>
            <a:r>
              <a:rPr lang="ru-RU" sz="1200" b="1" i="1" dirty="0" err="1">
                <a:solidFill>
                  <a:srgbClr val="0F388B"/>
                </a:solidFill>
              </a:rPr>
              <a:t>рр</a:t>
            </a:r>
            <a:r>
              <a:rPr lang="ru-RU" sz="1200" b="1" i="1" dirty="0">
                <a:solidFill>
                  <a:srgbClr val="0F388B"/>
                </a:solidFill>
              </a:rPr>
              <a:t>. - </a:t>
            </a:r>
            <a:r>
              <a:rPr lang="ru-RU" sz="1200" b="1" i="1" dirty="0" err="1">
                <a:solidFill>
                  <a:srgbClr val="0F388B"/>
                </a:solidFill>
              </a:rPr>
              <a:t>понад</a:t>
            </a:r>
            <a:r>
              <a:rPr lang="ru-RU" sz="1200" b="1" i="1" dirty="0">
                <a:solidFill>
                  <a:srgbClr val="0F388B"/>
                </a:solidFill>
              </a:rPr>
              <a:t> 60 </a:t>
            </a:r>
            <a:r>
              <a:rPr lang="ru-RU" sz="1200" b="1" i="1" dirty="0" err="1">
                <a:solidFill>
                  <a:srgbClr val="0F388B"/>
                </a:solidFill>
              </a:rPr>
              <a:t>країн</a:t>
            </a:r>
            <a:r>
              <a:rPr lang="ru-RU" sz="1200" b="1" i="1" dirty="0">
                <a:solidFill>
                  <a:srgbClr val="0F388B"/>
                </a:solidFill>
              </a:rPr>
              <a:t>):</a:t>
            </a:r>
          </a:p>
          <a:p>
            <a:endParaRPr lang="ru-RU" sz="1000" b="1" dirty="0"/>
          </a:p>
          <a:p>
            <a:r>
              <a:rPr lang="ru-RU" sz="1000" b="1" dirty="0" err="1"/>
              <a:t>Росія</a:t>
            </a:r>
            <a:r>
              <a:rPr lang="ru-RU" sz="1000" b="1" dirty="0"/>
              <a:t> - 67%              </a:t>
            </a:r>
            <a:r>
              <a:rPr lang="ru-RU" sz="1000" b="1" dirty="0" err="1"/>
              <a:t>Чехія</a:t>
            </a:r>
            <a:r>
              <a:rPr lang="ru-RU" sz="1000" b="1" dirty="0"/>
              <a:t> - 3% </a:t>
            </a:r>
          </a:p>
          <a:p>
            <a:r>
              <a:rPr lang="ru-RU" sz="1000" b="1" dirty="0" err="1"/>
              <a:t>Польща</a:t>
            </a:r>
            <a:r>
              <a:rPr lang="ru-RU" sz="1000" b="1" dirty="0"/>
              <a:t> - 13%         </a:t>
            </a:r>
            <a:r>
              <a:rPr lang="ru-RU" sz="1000" b="1" dirty="0" err="1"/>
              <a:t>Італія</a:t>
            </a:r>
            <a:r>
              <a:rPr lang="ru-RU" sz="1000" b="1" dirty="0"/>
              <a:t> - 3% </a:t>
            </a:r>
          </a:p>
          <a:p>
            <a:r>
              <a:rPr lang="ru-RU" sz="1000" b="1" dirty="0" err="1"/>
              <a:t>Туреччина</a:t>
            </a:r>
            <a:r>
              <a:rPr lang="ru-RU" sz="1000" b="1" dirty="0"/>
              <a:t> - 9%       в </a:t>
            </a:r>
            <a:r>
              <a:rPr lang="ru-RU" sz="1000" b="1" dirty="0" err="1"/>
              <a:t>Україні</a:t>
            </a:r>
            <a:r>
              <a:rPr lang="ru-RU" sz="1000" b="1" dirty="0"/>
              <a:t> - 8% І</a:t>
            </a:r>
          </a:p>
          <a:p>
            <a:endParaRPr lang="ru-RU" sz="1000" b="1" dirty="0"/>
          </a:p>
          <a:p>
            <a:r>
              <a:rPr lang="ru-RU" sz="1000" b="1" dirty="0" err="1"/>
              <a:t>нші</a:t>
            </a:r>
            <a:r>
              <a:rPr lang="ru-RU" sz="1000" b="1" dirty="0"/>
              <a:t> </a:t>
            </a:r>
            <a:r>
              <a:rPr lang="ru-RU" sz="1000" b="1" dirty="0" err="1"/>
              <a:t>країни</a:t>
            </a:r>
            <a:r>
              <a:rPr lang="ru-RU" sz="1000" b="1" dirty="0"/>
              <a:t> - 15%: ОАЕ, </a:t>
            </a:r>
            <a:r>
              <a:rPr lang="ru-RU" sz="1000" b="1" dirty="0" err="1"/>
              <a:t>Німеччина</a:t>
            </a:r>
            <a:r>
              <a:rPr lang="ru-RU" sz="1000" b="1" dirty="0"/>
              <a:t>, </a:t>
            </a:r>
            <a:r>
              <a:rPr lang="ru-RU" sz="1000" b="1" dirty="0" err="1"/>
              <a:t>Греція</a:t>
            </a:r>
            <a:r>
              <a:rPr lang="ru-RU" sz="1000" b="1" dirty="0"/>
              <a:t>, </a:t>
            </a:r>
            <a:r>
              <a:rPr lang="ru-RU" sz="1000" b="1" dirty="0" err="1"/>
              <a:t>Ізраїль</a:t>
            </a:r>
            <a:r>
              <a:rPr lang="ru-RU" sz="1000" b="1" dirty="0"/>
              <a:t>, </a:t>
            </a:r>
            <a:r>
              <a:rPr lang="ru-RU" sz="1000" b="1" dirty="0" err="1"/>
              <a:t>Португалія</a:t>
            </a:r>
            <a:r>
              <a:rPr lang="ru-RU" sz="1000" b="1" dirty="0"/>
              <a:t>, </a:t>
            </a:r>
            <a:r>
              <a:rPr lang="ru-RU" sz="1000" b="1" dirty="0" err="1"/>
              <a:t>Іспанія</a:t>
            </a:r>
            <a:r>
              <a:rPr lang="ru-RU" sz="1000" b="1" dirty="0"/>
              <a:t>, </a:t>
            </a:r>
            <a:r>
              <a:rPr lang="ru-RU" sz="1000" b="1" dirty="0" err="1"/>
              <a:t>Сербія</a:t>
            </a:r>
            <a:r>
              <a:rPr lang="ru-RU" sz="1000" b="1" dirty="0"/>
              <a:t>, </a:t>
            </a:r>
            <a:r>
              <a:rPr lang="ru-RU" sz="1000" b="1" dirty="0" err="1"/>
              <a:t>Швеція</a:t>
            </a:r>
            <a:r>
              <a:rPr lang="ru-RU" sz="1000" b="1" dirty="0"/>
              <a:t>, </a:t>
            </a:r>
            <a:r>
              <a:rPr lang="ru-RU" sz="1000" b="1" dirty="0" err="1"/>
              <a:t>Швейцарія</a:t>
            </a:r>
            <a:r>
              <a:rPr lang="ru-RU" sz="1000" b="1" dirty="0"/>
              <a:t>, </a:t>
            </a:r>
            <a:r>
              <a:rPr lang="ru-RU" sz="1000" b="1" dirty="0" err="1"/>
              <a:t>Австрія</a:t>
            </a:r>
            <a:r>
              <a:rPr lang="ru-RU" sz="1000" b="1" dirty="0"/>
              <a:t>, </a:t>
            </a:r>
            <a:r>
              <a:rPr lang="ru-RU" sz="1000" b="1" dirty="0" err="1"/>
              <a:t>Франція</a:t>
            </a:r>
            <a:r>
              <a:rPr lang="ru-RU" sz="1000" b="1" dirty="0"/>
              <a:t>, </a:t>
            </a:r>
            <a:r>
              <a:rPr lang="ru-RU" sz="1000" b="1" dirty="0" err="1"/>
              <a:t>Бельгія</a:t>
            </a:r>
            <a:r>
              <a:rPr lang="ru-RU" sz="1000" b="1" dirty="0"/>
              <a:t>, </a:t>
            </a:r>
            <a:r>
              <a:rPr lang="ru-RU" sz="1000" b="1" dirty="0" err="1"/>
              <a:t>Данія</a:t>
            </a:r>
            <a:r>
              <a:rPr lang="ru-RU" sz="1000" b="1" dirty="0"/>
              <a:t>, Монако, </a:t>
            </a:r>
            <a:r>
              <a:rPr lang="ru-RU" sz="1000" b="1" dirty="0" err="1"/>
              <a:t>Великобританія</a:t>
            </a:r>
            <a:r>
              <a:rPr lang="ru-RU" sz="1000" b="1" dirty="0"/>
              <a:t>, </a:t>
            </a:r>
            <a:r>
              <a:rPr lang="ru-RU" sz="1000" b="1" dirty="0" err="1"/>
              <a:t>Ірландія</a:t>
            </a:r>
            <a:r>
              <a:rPr lang="ru-RU" sz="1000" b="1" dirty="0"/>
              <a:t>, </a:t>
            </a:r>
            <a:r>
              <a:rPr lang="ru-RU" sz="1000" b="1" dirty="0" err="1"/>
              <a:t>Норвегія</a:t>
            </a:r>
            <a:r>
              <a:rPr lang="ru-RU" sz="1000" b="1" dirty="0"/>
              <a:t>, </a:t>
            </a:r>
            <a:r>
              <a:rPr lang="ru-RU" sz="1000" b="1" dirty="0" err="1"/>
              <a:t>Фінляндія</a:t>
            </a:r>
            <a:r>
              <a:rPr lang="ru-RU" sz="1000" b="1" dirty="0"/>
              <a:t>, </a:t>
            </a:r>
            <a:r>
              <a:rPr lang="ru-RU" sz="1000" b="1" dirty="0" err="1"/>
              <a:t>Нідерланди</a:t>
            </a:r>
            <a:r>
              <a:rPr lang="ru-RU" sz="1000" b="1" dirty="0"/>
              <a:t>, </a:t>
            </a:r>
            <a:r>
              <a:rPr lang="ru-RU" sz="1000" b="1" dirty="0" err="1"/>
              <a:t>Данія</a:t>
            </a:r>
            <a:r>
              <a:rPr lang="ru-RU" sz="1000" b="1" dirty="0"/>
              <a:t>, Литва, </a:t>
            </a:r>
            <a:r>
              <a:rPr lang="ru-RU" sz="1000" b="1" dirty="0" err="1"/>
              <a:t>Латвія</a:t>
            </a:r>
            <a:r>
              <a:rPr lang="ru-RU" sz="1000" b="1" dirty="0"/>
              <a:t>, </a:t>
            </a:r>
            <a:r>
              <a:rPr lang="ru-RU" sz="1000" b="1" dirty="0" err="1"/>
              <a:t>Естонія</a:t>
            </a:r>
            <a:r>
              <a:rPr lang="ru-RU" sz="1000" b="1" dirty="0"/>
              <a:t>, </a:t>
            </a:r>
            <a:r>
              <a:rPr lang="ru-RU" sz="1000" b="1" dirty="0" err="1"/>
              <a:t>Боснія</a:t>
            </a:r>
            <a:r>
              <a:rPr lang="ru-RU" sz="1000" b="1" dirty="0"/>
              <a:t> і Герцеговина, </a:t>
            </a:r>
            <a:r>
              <a:rPr lang="ru-RU" sz="1000" b="1" dirty="0" err="1"/>
              <a:t>Сербія</a:t>
            </a:r>
            <a:r>
              <a:rPr lang="ru-RU" sz="1000" b="1" dirty="0"/>
              <a:t>, </a:t>
            </a:r>
            <a:r>
              <a:rPr lang="ru-RU" sz="1000" b="1" dirty="0" err="1"/>
              <a:t>Угорщина</a:t>
            </a:r>
            <a:r>
              <a:rPr lang="ru-RU" sz="1000" b="1" dirty="0"/>
              <a:t>, </a:t>
            </a:r>
            <a:r>
              <a:rPr lang="ru-RU" sz="1000" b="1" dirty="0" err="1"/>
              <a:t>Хорватія</a:t>
            </a:r>
            <a:r>
              <a:rPr lang="ru-RU" sz="1000" b="1" dirty="0"/>
              <a:t>, </a:t>
            </a:r>
            <a:r>
              <a:rPr lang="ru-RU" sz="1000" b="1" dirty="0" err="1"/>
              <a:t>Болгарія</a:t>
            </a:r>
            <a:r>
              <a:rPr lang="ru-RU" sz="1000" b="1" dirty="0"/>
              <a:t>, Молдова, </a:t>
            </a:r>
            <a:r>
              <a:rPr lang="ru-RU" sz="1000" b="1" dirty="0" err="1"/>
              <a:t>Білорусь</a:t>
            </a:r>
            <a:r>
              <a:rPr lang="ru-RU" sz="1000" b="1" dirty="0"/>
              <a:t>, </a:t>
            </a:r>
            <a:r>
              <a:rPr lang="ru-RU" sz="1000" b="1" dirty="0" err="1"/>
              <a:t>Румунія</a:t>
            </a:r>
            <a:r>
              <a:rPr lang="ru-RU" sz="1000" b="1" dirty="0"/>
              <a:t>, </a:t>
            </a:r>
            <a:r>
              <a:rPr lang="ru-RU" sz="1000" b="1" dirty="0" err="1"/>
              <a:t>Словаччина</a:t>
            </a:r>
            <a:r>
              <a:rPr lang="ru-RU" sz="1000" b="1" dirty="0"/>
              <a:t>, </a:t>
            </a:r>
            <a:r>
              <a:rPr lang="ru-RU" sz="1000" b="1" dirty="0" err="1"/>
              <a:t>Словенія</a:t>
            </a:r>
            <a:r>
              <a:rPr lang="ru-RU" sz="1000" b="1" dirty="0"/>
              <a:t>, </a:t>
            </a:r>
            <a:r>
              <a:rPr lang="ru-RU" sz="1000" b="1" dirty="0" err="1"/>
              <a:t>Албанія</a:t>
            </a:r>
            <a:r>
              <a:rPr lang="ru-RU" sz="1000" b="1" dirty="0"/>
              <a:t>, </a:t>
            </a:r>
            <a:r>
              <a:rPr lang="ru-RU" sz="1000" b="1" dirty="0" err="1"/>
              <a:t>Чорногорія</a:t>
            </a:r>
            <a:r>
              <a:rPr lang="ru-RU" sz="1000" b="1" dirty="0"/>
              <a:t>, </a:t>
            </a:r>
            <a:r>
              <a:rPr lang="ru-RU" sz="1000" b="1" dirty="0" err="1"/>
              <a:t>Грузія</a:t>
            </a:r>
            <a:r>
              <a:rPr lang="ru-RU" sz="1000" b="1" dirty="0"/>
              <a:t>, </a:t>
            </a:r>
            <a:r>
              <a:rPr lang="ru-RU" sz="1000" b="1" dirty="0" err="1"/>
              <a:t>Вірменія</a:t>
            </a:r>
            <a:r>
              <a:rPr lang="ru-RU" sz="1000" b="1" dirty="0"/>
              <a:t>, Азербайджан, Азербайджан, Казахстан, </a:t>
            </a:r>
            <a:r>
              <a:rPr lang="ru-RU" sz="1000" b="1" dirty="0" err="1"/>
              <a:t>Вірменія</a:t>
            </a:r>
            <a:r>
              <a:rPr lang="ru-RU" sz="1000" b="1" dirty="0"/>
              <a:t>, Азербайджан, Казахстан, </a:t>
            </a:r>
            <a:r>
              <a:rPr lang="ru-RU" sz="1000" b="1" dirty="0" err="1"/>
              <a:t>Вірменія</a:t>
            </a:r>
            <a:r>
              <a:rPr lang="ru-RU" sz="1000" b="1" dirty="0"/>
              <a:t>, Азербайджан, </a:t>
            </a:r>
            <a:r>
              <a:rPr lang="ru-RU" sz="1000" b="1" dirty="0" err="1"/>
              <a:t>Вірменія</a:t>
            </a:r>
            <a:r>
              <a:rPr lang="ru-RU" sz="1000" b="1" dirty="0"/>
              <a:t>, Азербайджан, Казахстан, </a:t>
            </a:r>
            <a:r>
              <a:rPr lang="ru-RU" sz="1000" b="1" dirty="0" err="1"/>
              <a:t>Вірменія</a:t>
            </a:r>
            <a:r>
              <a:rPr lang="ru-RU" sz="1000" b="1" dirty="0"/>
              <a:t>, Азербайджан, </a:t>
            </a:r>
            <a:r>
              <a:rPr lang="ru-RU" sz="1000" b="1" dirty="0" err="1"/>
              <a:t>Вірменія</a:t>
            </a:r>
            <a:r>
              <a:rPr lang="ru-RU" sz="1000" b="1" dirty="0"/>
              <a:t>, Азербайджан, Казахстан, </a:t>
            </a:r>
            <a:r>
              <a:rPr lang="ru-RU" sz="1000" b="1" dirty="0" err="1"/>
              <a:t>Вірменія</a:t>
            </a:r>
            <a:r>
              <a:rPr lang="ru-RU" sz="1000" b="1" dirty="0"/>
              <a:t>, Азербайджан, </a:t>
            </a:r>
            <a:r>
              <a:rPr lang="ru-RU" sz="1000" b="1" dirty="0" err="1"/>
              <a:t>Вірменія</a:t>
            </a:r>
            <a:r>
              <a:rPr lang="ru-RU" sz="1000" b="1" dirty="0"/>
              <a:t>. , Бахрейн, </a:t>
            </a:r>
            <a:r>
              <a:rPr lang="ru-RU" sz="1000" b="1" dirty="0" err="1"/>
              <a:t>Йорданія</a:t>
            </a:r>
            <a:r>
              <a:rPr lang="ru-RU" sz="1000" b="1" dirty="0"/>
              <a:t>, </a:t>
            </a:r>
            <a:r>
              <a:rPr lang="ru-RU" sz="1000" b="1" dirty="0" err="1"/>
              <a:t>Ємен</a:t>
            </a:r>
            <a:r>
              <a:rPr lang="ru-RU" sz="1000" b="1" dirty="0"/>
              <a:t>, </a:t>
            </a:r>
            <a:r>
              <a:rPr lang="ru-RU" sz="1000" b="1" dirty="0" err="1"/>
              <a:t>Ліван</a:t>
            </a:r>
            <a:r>
              <a:rPr lang="ru-RU" sz="1000" b="1" dirty="0"/>
              <a:t>, </a:t>
            </a:r>
            <a:r>
              <a:rPr lang="ru-RU" sz="1000" b="1" dirty="0" err="1"/>
              <a:t>Лівія</a:t>
            </a:r>
            <a:r>
              <a:rPr lang="ru-RU" sz="1000" b="1" dirty="0"/>
              <a:t>, </a:t>
            </a:r>
            <a:r>
              <a:rPr lang="ru-RU" sz="1000" b="1" dirty="0" err="1"/>
              <a:t>Сирія</a:t>
            </a:r>
            <a:r>
              <a:rPr lang="ru-RU" sz="1000" b="1" dirty="0"/>
              <a:t>, </a:t>
            </a:r>
            <a:r>
              <a:rPr lang="ru-RU" sz="1000" b="1" dirty="0" err="1"/>
              <a:t>Гвінея</a:t>
            </a:r>
            <a:r>
              <a:rPr lang="ru-RU" sz="1000" b="1" dirty="0"/>
              <a:t>, </a:t>
            </a:r>
            <a:r>
              <a:rPr lang="ru-RU" sz="1000" b="1" dirty="0" err="1"/>
              <a:t>Єгипет</a:t>
            </a:r>
            <a:r>
              <a:rPr lang="ru-RU" sz="1000" b="1" dirty="0"/>
              <a:t>, </a:t>
            </a:r>
            <a:r>
              <a:rPr lang="ru-RU" sz="1000" b="1" dirty="0" err="1"/>
              <a:t>Ліберія</a:t>
            </a:r>
            <a:r>
              <a:rPr lang="ru-RU" sz="1000" b="1" dirty="0"/>
              <a:t>, </a:t>
            </a:r>
            <a:r>
              <a:rPr lang="ru-RU" sz="1000" b="1" dirty="0" err="1"/>
              <a:t>Нігерія</a:t>
            </a:r>
            <a:r>
              <a:rPr lang="ru-RU" sz="1000" b="1" dirty="0"/>
              <a:t>, </a:t>
            </a:r>
            <a:r>
              <a:rPr lang="ru-RU" sz="1000" b="1" dirty="0" err="1"/>
              <a:t>Бенін</a:t>
            </a:r>
            <a:r>
              <a:rPr lang="ru-RU" sz="1000" b="1" dirty="0"/>
              <a:t>, </a:t>
            </a:r>
            <a:r>
              <a:rPr lang="ru-RU" sz="1000" b="1" dirty="0" err="1"/>
              <a:t>Туніс</a:t>
            </a:r>
            <a:r>
              <a:rPr lang="ru-RU" sz="1000" b="1" dirty="0"/>
              <a:t>, </a:t>
            </a:r>
            <a:r>
              <a:rPr lang="ru-RU" sz="1000" b="1" dirty="0" err="1"/>
              <a:t>Індонезія</a:t>
            </a:r>
            <a:r>
              <a:rPr lang="ru-RU" sz="1000" b="1" dirty="0"/>
              <a:t>, </a:t>
            </a:r>
            <a:r>
              <a:rPr lang="ru-RU" sz="1000" b="1" dirty="0" err="1"/>
              <a:t>Японія</a:t>
            </a:r>
            <a:r>
              <a:rPr lang="ru-RU" sz="1000" b="1" dirty="0"/>
              <a:t>, Китай, </a:t>
            </a:r>
            <a:r>
              <a:rPr lang="ru-RU" sz="1000" b="1" dirty="0" err="1"/>
              <a:t>Сейшельські</a:t>
            </a:r>
            <a:r>
              <a:rPr lang="ru-RU" sz="1000" b="1" dirty="0"/>
              <a:t> </a:t>
            </a:r>
            <a:r>
              <a:rPr lang="ru-RU" sz="1000" b="1" dirty="0" err="1"/>
              <a:t>острови</a:t>
            </a:r>
            <a:r>
              <a:rPr lang="ru-RU" sz="1000" b="1" dirty="0"/>
              <a:t>, </a:t>
            </a:r>
            <a:r>
              <a:rPr lang="ru-RU" sz="1000" b="1" dirty="0" err="1"/>
              <a:t>Південна</a:t>
            </a:r>
            <a:r>
              <a:rPr lang="ru-RU" sz="1000" b="1" dirty="0"/>
              <a:t> Корея, Мальта, Аруба</a:t>
            </a:r>
            <a:endParaRPr lang="ru-RU" sz="1200" b="1" i="1" dirty="0">
              <a:solidFill>
                <a:srgbClr val="0F388B"/>
              </a:solidFill>
            </a:endParaRPr>
          </a:p>
        </p:txBody>
      </p:sp>
      <p:sp>
        <p:nvSpPr>
          <p:cNvPr id="38" name="Line 29"/>
          <p:cNvSpPr>
            <a:spLocks noChangeShapeType="1"/>
          </p:cNvSpPr>
          <p:nvPr/>
        </p:nvSpPr>
        <p:spPr bwMode="auto">
          <a:xfrm flipV="1">
            <a:off x="2843213" y="1484536"/>
            <a:ext cx="649287" cy="358775"/>
          </a:xfrm>
          <a:prstGeom prst="line">
            <a:avLst/>
          </a:prstGeom>
          <a:noFill/>
          <a:ln w="12700">
            <a:solidFill>
              <a:srgbClr val="C00000"/>
            </a:solidFill>
            <a:round/>
            <a:headEnd/>
            <a:tailEnd type="triangle" w="sm" len="med"/>
          </a:ln>
        </p:spPr>
        <p:txBody>
          <a:bodyPr/>
          <a:lstStyle/>
          <a:p>
            <a:endParaRPr lang="ru-RU"/>
          </a:p>
        </p:txBody>
      </p:sp>
      <p:sp>
        <p:nvSpPr>
          <p:cNvPr id="39" name="Line 30"/>
          <p:cNvSpPr>
            <a:spLocks noChangeShapeType="1"/>
          </p:cNvSpPr>
          <p:nvPr/>
        </p:nvSpPr>
        <p:spPr bwMode="auto">
          <a:xfrm flipH="1">
            <a:off x="2699792" y="1843311"/>
            <a:ext cx="143421" cy="577577"/>
          </a:xfrm>
          <a:prstGeom prst="line">
            <a:avLst/>
          </a:prstGeom>
          <a:noFill/>
          <a:ln w="12700">
            <a:solidFill>
              <a:srgbClr val="C00000"/>
            </a:solidFill>
            <a:round/>
            <a:headEnd/>
            <a:tailEnd type="triangle" w="sm" len="med"/>
          </a:ln>
        </p:spPr>
        <p:txBody>
          <a:bodyPr/>
          <a:lstStyle/>
          <a:p>
            <a:endParaRPr lang="ru-RU"/>
          </a:p>
        </p:txBody>
      </p:sp>
      <p:sp>
        <p:nvSpPr>
          <p:cNvPr id="40" name="Line 31"/>
          <p:cNvSpPr>
            <a:spLocks noChangeShapeType="1"/>
          </p:cNvSpPr>
          <p:nvPr/>
        </p:nvSpPr>
        <p:spPr bwMode="auto">
          <a:xfrm flipH="1" flipV="1">
            <a:off x="2123728" y="1628799"/>
            <a:ext cx="719485" cy="214511"/>
          </a:xfrm>
          <a:prstGeom prst="line">
            <a:avLst/>
          </a:prstGeom>
          <a:noFill/>
          <a:ln w="12700">
            <a:solidFill>
              <a:srgbClr val="C00000"/>
            </a:solidFill>
            <a:round/>
            <a:headEnd/>
            <a:tailEnd type="triangle" w="sm" len="med"/>
          </a:ln>
        </p:spPr>
        <p:txBody>
          <a:bodyPr/>
          <a:lstStyle/>
          <a:p>
            <a:endParaRPr lang="ru-RU"/>
          </a:p>
        </p:txBody>
      </p:sp>
      <p:sp>
        <p:nvSpPr>
          <p:cNvPr id="41" name="Line 32"/>
          <p:cNvSpPr>
            <a:spLocks noChangeShapeType="1"/>
          </p:cNvSpPr>
          <p:nvPr/>
        </p:nvSpPr>
        <p:spPr bwMode="auto">
          <a:xfrm flipH="1" flipV="1">
            <a:off x="2123724" y="1789200"/>
            <a:ext cx="720083" cy="55624"/>
          </a:xfrm>
          <a:prstGeom prst="line">
            <a:avLst/>
          </a:prstGeom>
          <a:noFill/>
          <a:ln w="12700">
            <a:solidFill>
              <a:srgbClr val="C00000"/>
            </a:solidFill>
            <a:round/>
            <a:headEnd/>
            <a:tailEnd type="triangle" w="sm" len="med"/>
          </a:ln>
        </p:spPr>
        <p:txBody>
          <a:bodyPr/>
          <a:lstStyle/>
          <a:p>
            <a:endParaRPr lang="ru-RU"/>
          </a:p>
        </p:txBody>
      </p:sp>
      <p:sp>
        <p:nvSpPr>
          <p:cNvPr id="42" name="Line 33"/>
          <p:cNvSpPr>
            <a:spLocks noChangeShapeType="1"/>
          </p:cNvSpPr>
          <p:nvPr/>
        </p:nvSpPr>
        <p:spPr bwMode="auto">
          <a:xfrm flipH="1">
            <a:off x="1907703" y="1843311"/>
            <a:ext cx="935509" cy="361553"/>
          </a:xfrm>
          <a:prstGeom prst="line">
            <a:avLst/>
          </a:prstGeom>
          <a:noFill/>
          <a:ln w="12700">
            <a:solidFill>
              <a:srgbClr val="C00000"/>
            </a:solidFill>
            <a:round/>
            <a:headEnd/>
            <a:tailEnd type="triangle" w="sm" len="med"/>
          </a:ln>
        </p:spPr>
        <p:txBody>
          <a:bodyPr/>
          <a:lstStyle/>
          <a:p>
            <a:endParaRPr lang="ru-RU"/>
          </a:p>
        </p:txBody>
      </p:sp>
      <p:sp>
        <p:nvSpPr>
          <p:cNvPr id="43" name="Line 34"/>
          <p:cNvSpPr>
            <a:spLocks noChangeShapeType="1"/>
          </p:cNvSpPr>
          <p:nvPr/>
        </p:nvSpPr>
        <p:spPr bwMode="auto">
          <a:xfrm>
            <a:off x="2843808" y="1844824"/>
            <a:ext cx="359916" cy="1008509"/>
          </a:xfrm>
          <a:prstGeom prst="line">
            <a:avLst/>
          </a:prstGeom>
          <a:noFill/>
          <a:ln w="12700">
            <a:solidFill>
              <a:srgbClr val="C00000"/>
            </a:solidFill>
            <a:round/>
            <a:headEnd/>
            <a:tailEnd type="triangle" w="sm" len="med"/>
          </a:ln>
        </p:spPr>
        <p:txBody>
          <a:bodyPr/>
          <a:lstStyle/>
          <a:p>
            <a:endParaRPr lang="ru-RU"/>
          </a:p>
        </p:txBody>
      </p:sp>
      <p:sp>
        <p:nvSpPr>
          <p:cNvPr id="44" name="Line 35"/>
          <p:cNvSpPr>
            <a:spLocks noChangeShapeType="1"/>
          </p:cNvSpPr>
          <p:nvPr/>
        </p:nvSpPr>
        <p:spPr bwMode="auto">
          <a:xfrm flipH="1" flipV="1">
            <a:off x="1619671" y="1556791"/>
            <a:ext cx="1224136" cy="288032"/>
          </a:xfrm>
          <a:prstGeom prst="line">
            <a:avLst/>
          </a:prstGeom>
          <a:noFill/>
          <a:ln w="12700">
            <a:solidFill>
              <a:srgbClr val="C00000"/>
            </a:solidFill>
            <a:round/>
            <a:headEnd/>
            <a:tailEnd type="triangle" w="sm" len="med"/>
          </a:ln>
        </p:spPr>
        <p:txBody>
          <a:bodyPr/>
          <a:lstStyle/>
          <a:p>
            <a:endParaRPr lang="ru-RU"/>
          </a:p>
        </p:txBody>
      </p:sp>
      <p:sp>
        <p:nvSpPr>
          <p:cNvPr id="45" name="Line 36"/>
          <p:cNvSpPr>
            <a:spLocks noChangeShapeType="1"/>
          </p:cNvSpPr>
          <p:nvPr/>
        </p:nvSpPr>
        <p:spPr bwMode="auto">
          <a:xfrm>
            <a:off x="2843213" y="1843310"/>
            <a:ext cx="216619" cy="1009625"/>
          </a:xfrm>
          <a:prstGeom prst="line">
            <a:avLst/>
          </a:prstGeom>
          <a:noFill/>
          <a:ln w="12700">
            <a:solidFill>
              <a:srgbClr val="C00000"/>
            </a:solidFill>
            <a:round/>
            <a:headEnd/>
            <a:tailEnd type="triangle" w="sm" len="med"/>
          </a:ln>
        </p:spPr>
        <p:txBody>
          <a:bodyPr/>
          <a:lstStyle/>
          <a:p>
            <a:endParaRPr lang="ru-RU"/>
          </a:p>
        </p:txBody>
      </p:sp>
      <p:sp>
        <p:nvSpPr>
          <p:cNvPr id="46" name="Line 37"/>
          <p:cNvSpPr>
            <a:spLocks noChangeShapeType="1"/>
          </p:cNvSpPr>
          <p:nvPr/>
        </p:nvSpPr>
        <p:spPr bwMode="auto">
          <a:xfrm>
            <a:off x="2843213" y="1843311"/>
            <a:ext cx="433387" cy="865187"/>
          </a:xfrm>
          <a:prstGeom prst="line">
            <a:avLst/>
          </a:prstGeom>
          <a:noFill/>
          <a:ln w="12700">
            <a:solidFill>
              <a:srgbClr val="C00000"/>
            </a:solidFill>
            <a:round/>
            <a:headEnd/>
            <a:tailEnd type="triangle" w="sm" len="med"/>
          </a:ln>
        </p:spPr>
        <p:txBody>
          <a:bodyPr/>
          <a:lstStyle/>
          <a:p>
            <a:endParaRPr lang="ru-RU"/>
          </a:p>
        </p:txBody>
      </p:sp>
      <p:sp>
        <p:nvSpPr>
          <p:cNvPr id="47" name="Line 38"/>
          <p:cNvSpPr>
            <a:spLocks noChangeShapeType="1"/>
          </p:cNvSpPr>
          <p:nvPr/>
        </p:nvSpPr>
        <p:spPr bwMode="auto">
          <a:xfrm flipH="1">
            <a:off x="2771799" y="1843311"/>
            <a:ext cx="71412" cy="1369665"/>
          </a:xfrm>
          <a:prstGeom prst="line">
            <a:avLst/>
          </a:prstGeom>
          <a:noFill/>
          <a:ln w="12700">
            <a:solidFill>
              <a:srgbClr val="C00000"/>
            </a:solidFill>
            <a:round/>
            <a:headEnd/>
            <a:tailEnd type="triangle" w="sm" len="med"/>
          </a:ln>
        </p:spPr>
        <p:txBody>
          <a:bodyPr/>
          <a:lstStyle/>
          <a:p>
            <a:endParaRPr lang="ru-RU"/>
          </a:p>
        </p:txBody>
      </p:sp>
      <p:sp>
        <p:nvSpPr>
          <p:cNvPr id="48" name="Line 39"/>
          <p:cNvSpPr>
            <a:spLocks noChangeShapeType="1"/>
          </p:cNvSpPr>
          <p:nvPr/>
        </p:nvSpPr>
        <p:spPr bwMode="auto">
          <a:xfrm flipH="1">
            <a:off x="1187624" y="1843311"/>
            <a:ext cx="1655589" cy="2233761"/>
          </a:xfrm>
          <a:prstGeom prst="line">
            <a:avLst/>
          </a:prstGeom>
          <a:noFill/>
          <a:ln w="12700">
            <a:solidFill>
              <a:srgbClr val="C00000"/>
            </a:solidFill>
            <a:round/>
            <a:headEnd/>
            <a:tailEnd type="triangle" w="sm" len="med"/>
          </a:ln>
        </p:spPr>
        <p:txBody>
          <a:bodyPr/>
          <a:lstStyle/>
          <a:p>
            <a:endParaRPr lang="ru-RU"/>
          </a:p>
        </p:txBody>
      </p:sp>
      <p:sp>
        <p:nvSpPr>
          <p:cNvPr id="49" name="Line 40"/>
          <p:cNvSpPr>
            <a:spLocks noChangeShapeType="1"/>
          </p:cNvSpPr>
          <p:nvPr/>
        </p:nvSpPr>
        <p:spPr bwMode="auto">
          <a:xfrm flipH="1">
            <a:off x="900113" y="1843311"/>
            <a:ext cx="1943100" cy="576262"/>
          </a:xfrm>
          <a:prstGeom prst="line">
            <a:avLst/>
          </a:prstGeom>
          <a:noFill/>
          <a:ln w="12700">
            <a:solidFill>
              <a:srgbClr val="C00000"/>
            </a:solidFill>
            <a:round/>
            <a:headEnd/>
            <a:tailEnd type="triangle" w="sm" len="med"/>
          </a:ln>
        </p:spPr>
        <p:txBody>
          <a:bodyPr/>
          <a:lstStyle/>
          <a:p>
            <a:endParaRPr lang="ru-RU"/>
          </a:p>
        </p:txBody>
      </p:sp>
      <p:sp>
        <p:nvSpPr>
          <p:cNvPr id="50" name="Line 42"/>
          <p:cNvSpPr>
            <a:spLocks noChangeShapeType="1"/>
          </p:cNvSpPr>
          <p:nvPr/>
        </p:nvSpPr>
        <p:spPr bwMode="auto">
          <a:xfrm flipH="1">
            <a:off x="684213" y="1843311"/>
            <a:ext cx="2159000" cy="504825"/>
          </a:xfrm>
          <a:prstGeom prst="line">
            <a:avLst/>
          </a:prstGeom>
          <a:noFill/>
          <a:ln w="12700">
            <a:solidFill>
              <a:srgbClr val="C00000"/>
            </a:solidFill>
            <a:round/>
            <a:headEnd/>
            <a:tailEnd type="triangle" w="sm" len="med"/>
          </a:ln>
        </p:spPr>
        <p:txBody>
          <a:bodyPr/>
          <a:lstStyle/>
          <a:p>
            <a:endParaRPr lang="ru-RU"/>
          </a:p>
        </p:txBody>
      </p:sp>
      <p:sp>
        <p:nvSpPr>
          <p:cNvPr id="51" name="Line 43"/>
          <p:cNvSpPr>
            <a:spLocks noChangeShapeType="1"/>
          </p:cNvSpPr>
          <p:nvPr/>
        </p:nvSpPr>
        <p:spPr bwMode="auto">
          <a:xfrm flipH="1">
            <a:off x="1187623" y="1843311"/>
            <a:ext cx="1655589" cy="145529"/>
          </a:xfrm>
          <a:prstGeom prst="line">
            <a:avLst/>
          </a:prstGeom>
          <a:noFill/>
          <a:ln w="12700">
            <a:solidFill>
              <a:srgbClr val="C00000"/>
            </a:solidFill>
            <a:round/>
            <a:headEnd/>
            <a:tailEnd type="triangle" w="sm" len="med"/>
          </a:ln>
        </p:spPr>
        <p:txBody>
          <a:bodyPr/>
          <a:lstStyle/>
          <a:p>
            <a:endParaRPr lang="ru-RU"/>
          </a:p>
        </p:txBody>
      </p:sp>
      <p:sp>
        <p:nvSpPr>
          <p:cNvPr id="52" name="Line 44"/>
          <p:cNvSpPr>
            <a:spLocks noChangeShapeType="1"/>
          </p:cNvSpPr>
          <p:nvPr/>
        </p:nvSpPr>
        <p:spPr bwMode="auto">
          <a:xfrm flipH="1">
            <a:off x="2268538" y="1843311"/>
            <a:ext cx="574675" cy="360362"/>
          </a:xfrm>
          <a:prstGeom prst="line">
            <a:avLst/>
          </a:prstGeom>
          <a:noFill/>
          <a:ln w="12700">
            <a:solidFill>
              <a:srgbClr val="C00000"/>
            </a:solidFill>
            <a:round/>
            <a:headEnd/>
            <a:tailEnd type="triangle" w="sm" len="med"/>
          </a:ln>
        </p:spPr>
        <p:txBody>
          <a:bodyPr/>
          <a:lstStyle/>
          <a:p>
            <a:endParaRPr lang="ru-RU"/>
          </a:p>
        </p:txBody>
      </p:sp>
      <p:sp>
        <p:nvSpPr>
          <p:cNvPr id="53" name="Line 78"/>
          <p:cNvSpPr>
            <a:spLocks noChangeShapeType="1"/>
          </p:cNvSpPr>
          <p:nvPr/>
        </p:nvSpPr>
        <p:spPr bwMode="auto">
          <a:xfrm flipH="1" flipV="1">
            <a:off x="1043608" y="1556792"/>
            <a:ext cx="1728192" cy="288032"/>
          </a:xfrm>
          <a:prstGeom prst="line">
            <a:avLst/>
          </a:prstGeom>
          <a:noFill/>
          <a:ln w="12700">
            <a:solidFill>
              <a:srgbClr val="C00000"/>
            </a:solidFill>
            <a:round/>
            <a:headEnd/>
            <a:tailEnd type="triangle" w="sm" len="med"/>
          </a:ln>
        </p:spPr>
        <p:txBody>
          <a:bodyPr/>
          <a:lstStyle/>
          <a:p>
            <a:endParaRPr lang="ru-RU"/>
          </a:p>
        </p:txBody>
      </p:sp>
      <p:sp>
        <p:nvSpPr>
          <p:cNvPr id="54" name="Line 79"/>
          <p:cNvSpPr>
            <a:spLocks noChangeShapeType="1"/>
          </p:cNvSpPr>
          <p:nvPr/>
        </p:nvSpPr>
        <p:spPr bwMode="auto">
          <a:xfrm flipH="1" flipV="1">
            <a:off x="2555775" y="1484784"/>
            <a:ext cx="287437" cy="358527"/>
          </a:xfrm>
          <a:prstGeom prst="line">
            <a:avLst/>
          </a:prstGeom>
          <a:noFill/>
          <a:ln w="12700">
            <a:solidFill>
              <a:srgbClr val="C00000"/>
            </a:solidFill>
            <a:round/>
            <a:headEnd/>
            <a:tailEnd type="triangle" w="sm" len="med"/>
          </a:ln>
        </p:spPr>
        <p:txBody>
          <a:bodyPr/>
          <a:lstStyle/>
          <a:p>
            <a:endParaRPr lang="ru-RU"/>
          </a:p>
        </p:txBody>
      </p:sp>
      <p:sp>
        <p:nvSpPr>
          <p:cNvPr id="55" name="Line 80"/>
          <p:cNvSpPr>
            <a:spLocks noChangeShapeType="1"/>
          </p:cNvSpPr>
          <p:nvPr/>
        </p:nvSpPr>
        <p:spPr bwMode="auto">
          <a:xfrm flipH="1">
            <a:off x="1547663" y="1843311"/>
            <a:ext cx="1295549" cy="2305769"/>
          </a:xfrm>
          <a:prstGeom prst="line">
            <a:avLst/>
          </a:prstGeom>
          <a:noFill/>
          <a:ln w="12700">
            <a:solidFill>
              <a:srgbClr val="C00000"/>
            </a:solidFill>
            <a:round/>
            <a:headEnd/>
            <a:tailEnd type="triangle" w="sm" len="med"/>
          </a:ln>
        </p:spPr>
        <p:txBody>
          <a:bodyPr/>
          <a:lstStyle/>
          <a:p>
            <a:endParaRPr lang="ru-RU"/>
          </a:p>
        </p:txBody>
      </p:sp>
      <p:sp>
        <p:nvSpPr>
          <p:cNvPr id="57" name="Line 82"/>
          <p:cNvSpPr>
            <a:spLocks noChangeShapeType="1"/>
          </p:cNvSpPr>
          <p:nvPr/>
        </p:nvSpPr>
        <p:spPr bwMode="auto">
          <a:xfrm flipH="1">
            <a:off x="2339752" y="1841722"/>
            <a:ext cx="501873" cy="579165"/>
          </a:xfrm>
          <a:prstGeom prst="line">
            <a:avLst/>
          </a:prstGeom>
          <a:noFill/>
          <a:ln w="12700">
            <a:solidFill>
              <a:srgbClr val="C00000"/>
            </a:solidFill>
            <a:round/>
            <a:headEnd/>
            <a:tailEnd type="triangle" w="sm" len="med"/>
          </a:ln>
        </p:spPr>
        <p:txBody>
          <a:bodyPr/>
          <a:lstStyle/>
          <a:p>
            <a:endParaRPr lang="ru-RU"/>
          </a:p>
        </p:txBody>
      </p:sp>
      <p:sp>
        <p:nvSpPr>
          <p:cNvPr id="58" name="Line 83"/>
          <p:cNvSpPr>
            <a:spLocks noChangeShapeType="1"/>
          </p:cNvSpPr>
          <p:nvPr/>
        </p:nvSpPr>
        <p:spPr bwMode="auto">
          <a:xfrm flipH="1" flipV="1">
            <a:off x="2339752" y="980728"/>
            <a:ext cx="503461" cy="862583"/>
          </a:xfrm>
          <a:prstGeom prst="line">
            <a:avLst/>
          </a:prstGeom>
          <a:noFill/>
          <a:ln w="12700">
            <a:solidFill>
              <a:srgbClr val="C00000"/>
            </a:solidFill>
            <a:round/>
            <a:headEnd/>
            <a:tailEnd type="triangle" w="sm" len="med"/>
          </a:ln>
        </p:spPr>
        <p:txBody>
          <a:bodyPr/>
          <a:lstStyle/>
          <a:p>
            <a:endParaRPr lang="ru-RU"/>
          </a:p>
        </p:txBody>
      </p:sp>
      <p:sp>
        <p:nvSpPr>
          <p:cNvPr id="59" name="Line 84"/>
          <p:cNvSpPr>
            <a:spLocks noChangeShapeType="1"/>
          </p:cNvSpPr>
          <p:nvPr/>
        </p:nvSpPr>
        <p:spPr bwMode="auto">
          <a:xfrm flipH="1" flipV="1">
            <a:off x="1547662" y="1125536"/>
            <a:ext cx="1296145" cy="719287"/>
          </a:xfrm>
          <a:prstGeom prst="line">
            <a:avLst/>
          </a:prstGeom>
          <a:noFill/>
          <a:ln w="12700">
            <a:solidFill>
              <a:srgbClr val="C00000"/>
            </a:solidFill>
            <a:round/>
            <a:headEnd/>
            <a:tailEnd type="triangle" w="sm" len="med"/>
          </a:ln>
        </p:spPr>
        <p:txBody>
          <a:bodyPr/>
          <a:lstStyle/>
          <a:p>
            <a:endParaRPr lang="ru-RU"/>
          </a:p>
        </p:txBody>
      </p:sp>
      <p:sp>
        <p:nvSpPr>
          <p:cNvPr id="60" name="Line 85"/>
          <p:cNvSpPr>
            <a:spLocks noChangeShapeType="1"/>
          </p:cNvSpPr>
          <p:nvPr/>
        </p:nvSpPr>
        <p:spPr bwMode="auto">
          <a:xfrm flipH="1" flipV="1">
            <a:off x="1907704" y="980727"/>
            <a:ext cx="935509" cy="862583"/>
          </a:xfrm>
          <a:prstGeom prst="line">
            <a:avLst/>
          </a:prstGeom>
          <a:noFill/>
          <a:ln w="12700">
            <a:solidFill>
              <a:srgbClr val="C00000"/>
            </a:solidFill>
            <a:round/>
            <a:headEnd/>
            <a:tailEnd type="triangle" w="sm" len="med"/>
          </a:ln>
        </p:spPr>
        <p:txBody>
          <a:bodyPr/>
          <a:lstStyle/>
          <a:p>
            <a:endParaRPr lang="ru-RU"/>
          </a:p>
        </p:txBody>
      </p:sp>
      <p:sp>
        <p:nvSpPr>
          <p:cNvPr id="61" name="Line 86"/>
          <p:cNvSpPr>
            <a:spLocks noChangeShapeType="1"/>
          </p:cNvSpPr>
          <p:nvPr/>
        </p:nvSpPr>
        <p:spPr bwMode="auto">
          <a:xfrm>
            <a:off x="2843808" y="1844824"/>
            <a:ext cx="720080" cy="504056"/>
          </a:xfrm>
          <a:prstGeom prst="line">
            <a:avLst/>
          </a:prstGeom>
          <a:noFill/>
          <a:ln w="12700">
            <a:solidFill>
              <a:srgbClr val="C00000"/>
            </a:solidFill>
            <a:round/>
            <a:headEnd/>
            <a:tailEnd type="triangle" w="sm" len="med"/>
          </a:ln>
        </p:spPr>
        <p:txBody>
          <a:bodyPr/>
          <a:lstStyle/>
          <a:p>
            <a:endParaRPr lang="ru-RU"/>
          </a:p>
        </p:txBody>
      </p:sp>
      <p:sp>
        <p:nvSpPr>
          <p:cNvPr id="62" name="Line 87"/>
          <p:cNvSpPr>
            <a:spLocks noChangeShapeType="1"/>
          </p:cNvSpPr>
          <p:nvPr/>
        </p:nvSpPr>
        <p:spPr bwMode="auto">
          <a:xfrm>
            <a:off x="2843213" y="1843311"/>
            <a:ext cx="1080715" cy="1873721"/>
          </a:xfrm>
          <a:prstGeom prst="line">
            <a:avLst/>
          </a:prstGeom>
          <a:noFill/>
          <a:ln w="12700">
            <a:solidFill>
              <a:srgbClr val="C00000"/>
            </a:solidFill>
            <a:round/>
            <a:headEnd/>
            <a:tailEnd type="triangle" w="sm" len="med"/>
          </a:ln>
        </p:spPr>
        <p:txBody>
          <a:bodyPr/>
          <a:lstStyle/>
          <a:p>
            <a:endParaRPr lang="ru-RU"/>
          </a:p>
        </p:txBody>
      </p:sp>
      <p:sp>
        <p:nvSpPr>
          <p:cNvPr id="63" name="Line 89"/>
          <p:cNvSpPr>
            <a:spLocks noChangeShapeType="1"/>
          </p:cNvSpPr>
          <p:nvPr/>
        </p:nvSpPr>
        <p:spPr bwMode="auto">
          <a:xfrm>
            <a:off x="2843213" y="1843311"/>
            <a:ext cx="5617219" cy="721593"/>
          </a:xfrm>
          <a:prstGeom prst="line">
            <a:avLst/>
          </a:prstGeom>
          <a:noFill/>
          <a:ln w="12700">
            <a:solidFill>
              <a:srgbClr val="C00000"/>
            </a:solidFill>
            <a:round/>
            <a:headEnd/>
            <a:tailEnd type="triangle" w="sm" len="med"/>
          </a:ln>
        </p:spPr>
        <p:txBody>
          <a:bodyPr/>
          <a:lstStyle/>
          <a:p>
            <a:endParaRPr lang="ru-RU"/>
          </a:p>
        </p:txBody>
      </p:sp>
      <p:sp>
        <p:nvSpPr>
          <p:cNvPr id="64" name="Line 90"/>
          <p:cNvSpPr>
            <a:spLocks noChangeShapeType="1"/>
          </p:cNvSpPr>
          <p:nvPr/>
        </p:nvSpPr>
        <p:spPr bwMode="auto">
          <a:xfrm>
            <a:off x="2843213" y="1843311"/>
            <a:ext cx="3241675" cy="792162"/>
          </a:xfrm>
          <a:prstGeom prst="line">
            <a:avLst/>
          </a:prstGeom>
          <a:noFill/>
          <a:ln w="12700">
            <a:solidFill>
              <a:srgbClr val="C00000"/>
            </a:solidFill>
            <a:round/>
            <a:headEnd/>
            <a:tailEnd type="triangle" w="sm" len="med"/>
          </a:ln>
        </p:spPr>
        <p:txBody>
          <a:bodyPr/>
          <a:lstStyle/>
          <a:p>
            <a:endParaRPr lang="ru-RU"/>
          </a:p>
        </p:txBody>
      </p:sp>
      <p:sp>
        <p:nvSpPr>
          <p:cNvPr id="65" name="Line 91"/>
          <p:cNvSpPr>
            <a:spLocks noChangeShapeType="1"/>
          </p:cNvSpPr>
          <p:nvPr/>
        </p:nvSpPr>
        <p:spPr bwMode="auto">
          <a:xfrm flipH="1">
            <a:off x="539551" y="1843311"/>
            <a:ext cx="2303661" cy="2449785"/>
          </a:xfrm>
          <a:prstGeom prst="line">
            <a:avLst/>
          </a:prstGeom>
          <a:noFill/>
          <a:ln w="12700">
            <a:solidFill>
              <a:srgbClr val="C00000"/>
            </a:solidFill>
            <a:round/>
            <a:headEnd/>
            <a:tailEnd type="triangle" w="sm" len="med"/>
          </a:ln>
        </p:spPr>
        <p:txBody>
          <a:bodyPr/>
          <a:lstStyle/>
          <a:p>
            <a:endParaRPr lang="ru-RU"/>
          </a:p>
        </p:txBody>
      </p:sp>
      <p:sp>
        <p:nvSpPr>
          <p:cNvPr id="66" name="Line 35"/>
          <p:cNvSpPr>
            <a:spLocks noChangeShapeType="1"/>
          </p:cNvSpPr>
          <p:nvPr/>
        </p:nvSpPr>
        <p:spPr bwMode="auto">
          <a:xfrm flipH="1" flipV="1">
            <a:off x="1907704" y="1700808"/>
            <a:ext cx="936104" cy="144016"/>
          </a:xfrm>
          <a:prstGeom prst="line">
            <a:avLst/>
          </a:prstGeom>
          <a:noFill/>
          <a:ln w="12700">
            <a:solidFill>
              <a:srgbClr val="C00000"/>
            </a:solidFill>
            <a:round/>
            <a:headEnd/>
            <a:tailEnd type="triangle" w="sm" len="med"/>
          </a:ln>
        </p:spPr>
        <p:txBody>
          <a:bodyPr/>
          <a:lstStyle/>
          <a:p>
            <a:endParaRPr lang="ru-RU"/>
          </a:p>
        </p:txBody>
      </p:sp>
      <p:sp>
        <p:nvSpPr>
          <p:cNvPr id="68" name="Line 35"/>
          <p:cNvSpPr>
            <a:spLocks noChangeShapeType="1"/>
          </p:cNvSpPr>
          <p:nvPr/>
        </p:nvSpPr>
        <p:spPr bwMode="auto">
          <a:xfrm>
            <a:off x="2843808" y="1844824"/>
            <a:ext cx="216024" cy="864096"/>
          </a:xfrm>
          <a:prstGeom prst="line">
            <a:avLst/>
          </a:prstGeom>
          <a:noFill/>
          <a:ln w="12700">
            <a:solidFill>
              <a:srgbClr val="C00000"/>
            </a:solidFill>
            <a:round/>
            <a:headEnd/>
            <a:tailEnd type="triangle" w="sm" len="med"/>
          </a:ln>
        </p:spPr>
        <p:txBody>
          <a:bodyPr/>
          <a:lstStyle/>
          <a:p>
            <a:endParaRPr lang="ru-RU"/>
          </a:p>
        </p:txBody>
      </p:sp>
      <p:sp>
        <p:nvSpPr>
          <p:cNvPr id="69" name="Line 31"/>
          <p:cNvSpPr>
            <a:spLocks noChangeShapeType="1"/>
          </p:cNvSpPr>
          <p:nvPr/>
        </p:nvSpPr>
        <p:spPr bwMode="auto">
          <a:xfrm flipH="1" flipV="1">
            <a:off x="1403648" y="1700808"/>
            <a:ext cx="1440161" cy="144016"/>
          </a:xfrm>
          <a:prstGeom prst="line">
            <a:avLst/>
          </a:prstGeom>
          <a:noFill/>
          <a:ln w="12700">
            <a:solidFill>
              <a:srgbClr val="C00000"/>
            </a:solidFill>
            <a:round/>
            <a:headEnd/>
            <a:tailEnd type="triangle" w="sm" len="med"/>
          </a:ln>
        </p:spPr>
        <p:txBody>
          <a:bodyPr/>
          <a:lstStyle/>
          <a:p>
            <a:endParaRPr lang="ru-RU"/>
          </a:p>
        </p:txBody>
      </p:sp>
      <p:sp>
        <p:nvSpPr>
          <p:cNvPr id="70" name="Line 44"/>
          <p:cNvSpPr>
            <a:spLocks noChangeShapeType="1"/>
          </p:cNvSpPr>
          <p:nvPr/>
        </p:nvSpPr>
        <p:spPr bwMode="auto">
          <a:xfrm flipH="1">
            <a:off x="2195735" y="1844824"/>
            <a:ext cx="648071" cy="288032"/>
          </a:xfrm>
          <a:prstGeom prst="line">
            <a:avLst/>
          </a:prstGeom>
          <a:noFill/>
          <a:ln w="12700">
            <a:solidFill>
              <a:srgbClr val="C00000"/>
            </a:solidFill>
            <a:round/>
            <a:headEnd/>
            <a:tailEnd type="triangle" w="sm" len="med"/>
          </a:ln>
        </p:spPr>
        <p:txBody>
          <a:bodyPr/>
          <a:lstStyle/>
          <a:p>
            <a:endParaRPr lang="ru-RU"/>
          </a:p>
        </p:txBody>
      </p:sp>
      <p:sp>
        <p:nvSpPr>
          <p:cNvPr id="71" name="Line 44"/>
          <p:cNvSpPr>
            <a:spLocks noChangeShapeType="1"/>
          </p:cNvSpPr>
          <p:nvPr/>
        </p:nvSpPr>
        <p:spPr bwMode="auto">
          <a:xfrm flipH="1">
            <a:off x="2051719" y="1844824"/>
            <a:ext cx="792086" cy="288032"/>
          </a:xfrm>
          <a:prstGeom prst="line">
            <a:avLst/>
          </a:prstGeom>
          <a:noFill/>
          <a:ln w="12700">
            <a:solidFill>
              <a:srgbClr val="C00000"/>
            </a:solidFill>
            <a:round/>
            <a:headEnd/>
            <a:tailEnd type="triangle" w="sm" len="med"/>
          </a:ln>
        </p:spPr>
        <p:txBody>
          <a:bodyPr/>
          <a:lstStyle/>
          <a:p>
            <a:endParaRPr lang="ru-RU"/>
          </a:p>
        </p:txBody>
      </p:sp>
      <p:sp>
        <p:nvSpPr>
          <p:cNvPr id="72" name="Line 44"/>
          <p:cNvSpPr>
            <a:spLocks noChangeShapeType="1"/>
          </p:cNvSpPr>
          <p:nvPr/>
        </p:nvSpPr>
        <p:spPr bwMode="auto">
          <a:xfrm flipH="1">
            <a:off x="2411760" y="1844825"/>
            <a:ext cx="432048" cy="360040"/>
          </a:xfrm>
          <a:prstGeom prst="line">
            <a:avLst/>
          </a:prstGeom>
          <a:noFill/>
          <a:ln w="12700">
            <a:solidFill>
              <a:srgbClr val="C00000"/>
            </a:solidFill>
            <a:round/>
            <a:headEnd/>
            <a:tailEnd type="triangle" w="sm" len="med"/>
          </a:ln>
        </p:spPr>
        <p:txBody>
          <a:bodyPr/>
          <a:lstStyle/>
          <a:p>
            <a:endParaRPr lang="ru-RU"/>
          </a:p>
        </p:txBody>
      </p:sp>
      <p:sp>
        <p:nvSpPr>
          <p:cNvPr id="73" name="Line 44"/>
          <p:cNvSpPr>
            <a:spLocks noChangeShapeType="1"/>
          </p:cNvSpPr>
          <p:nvPr/>
        </p:nvSpPr>
        <p:spPr bwMode="auto">
          <a:xfrm flipH="1">
            <a:off x="2051719" y="1844824"/>
            <a:ext cx="792087" cy="0"/>
          </a:xfrm>
          <a:prstGeom prst="line">
            <a:avLst/>
          </a:prstGeom>
          <a:noFill/>
          <a:ln w="12700">
            <a:solidFill>
              <a:srgbClr val="C00000"/>
            </a:solidFill>
            <a:round/>
            <a:headEnd/>
            <a:tailEnd type="triangle" w="sm" len="med"/>
          </a:ln>
        </p:spPr>
        <p:txBody>
          <a:bodyPr/>
          <a:lstStyle/>
          <a:p>
            <a:endParaRPr lang="ru-RU"/>
          </a:p>
        </p:txBody>
      </p:sp>
      <p:sp>
        <p:nvSpPr>
          <p:cNvPr id="74" name="Line 44"/>
          <p:cNvSpPr>
            <a:spLocks noChangeShapeType="1"/>
          </p:cNvSpPr>
          <p:nvPr/>
        </p:nvSpPr>
        <p:spPr bwMode="auto">
          <a:xfrm flipH="1">
            <a:off x="1907703" y="1844824"/>
            <a:ext cx="864096" cy="144016"/>
          </a:xfrm>
          <a:prstGeom prst="line">
            <a:avLst/>
          </a:prstGeom>
          <a:noFill/>
          <a:ln w="12700">
            <a:solidFill>
              <a:srgbClr val="C00000"/>
            </a:solidFill>
            <a:round/>
            <a:headEnd/>
            <a:tailEnd type="triangle" w="sm" len="med"/>
          </a:ln>
        </p:spPr>
        <p:txBody>
          <a:bodyPr/>
          <a:lstStyle/>
          <a:p>
            <a:endParaRPr lang="ru-RU"/>
          </a:p>
        </p:txBody>
      </p:sp>
      <p:sp>
        <p:nvSpPr>
          <p:cNvPr id="75" name="Line 44"/>
          <p:cNvSpPr>
            <a:spLocks noChangeShapeType="1"/>
          </p:cNvSpPr>
          <p:nvPr/>
        </p:nvSpPr>
        <p:spPr bwMode="auto">
          <a:xfrm flipH="1">
            <a:off x="1475656" y="1844824"/>
            <a:ext cx="1368150" cy="72008"/>
          </a:xfrm>
          <a:prstGeom prst="line">
            <a:avLst/>
          </a:prstGeom>
          <a:noFill/>
          <a:ln w="12700">
            <a:solidFill>
              <a:srgbClr val="C00000"/>
            </a:solidFill>
            <a:round/>
            <a:headEnd/>
            <a:tailEnd type="triangle" w="sm" len="med"/>
          </a:ln>
        </p:spPr>
        <p:txBody>
          <a:bodyPr/>
          <a:lstStyle/>
          <a:p>
            <a:endParaRPr lang="ru-RU"/>
          </a:p>
        </p:txBody>
      </p:sp>
      <p:sp>
        <p:nvSpPr>
          <p:cNvPr id="77" name="Line 35"/>
          <p:cNvSpPr>
            <a:spLocks noChangeShapeType="1"/>
          </p:cNvSpPr>
          <p:nvPr/>
        </p:nvSpPr>
        <p:spPr bwMode="auto">
          <a:xfrm flipH="1" flipV="1">
            <a:off x="1475656" y="1556792"/>
            <a:ext cx="1368152" cy="288032"/>
          </a:xfrm>
          <a:prstGeom prst="line">
            <a:avLst/>
          </a:prstGeom>
          <a:noFill/>
          <a:ln w="12700">
            <a:solidFill>
              <a:srgbClr val="C00000"/>
            </a:solidFill>
            <a:round/>
            <a:headEnd/>
            <a:tailEnd type="triangle" w="sm" len="med"/>
          </a:ln>
        </p:spPr>
        <p:txBody>
          <a:bodyPr/>
          <a:lstStyle/>
          <a:p>
            <a:endParaRPr lang="ru-RU"/>
          </a:p>
        </p:txBody>
      </p:sp>
      <p:sp>
        <p:nvSpPr>
          <p:cNvPr id="78" name="Line 44"/>
          <p:cNvSpPr>
            <a:spLocks noChangeShapeType="1"/>
          </p:cNvSpPr>
          <p:nvPr/>
        </p:nvSpPr>
        <p:spPr bwMode="auto">
          <a:xfrm flipH="1">
            <a:off x="2627784" y="1844825"/>
            <a:ext cx="216024" cy="144016"/>
          </a:xfrm>
          <a:prstGeom prst="line">
            <a:avLst/>
          </a:prstGeom>
          <a:noFill/>
          <a:ln w="12700">
            <a:solidFill>
              <a:srgbClr val="C00000"/>
            </a:solidFill>
            <a:round/>
            <a:headEnd/>
            <a:tailEnd type="triangle" w="sm" len="med"/>
          </a:ln>
        </p:spPr>
        <p:txBody>
          <a:bodyPr/>
          <a:lstStyle/>
          <a:p>
            <a:endParaRPr lang="ru-RU"/>
          </a:p>
        </p:txBody>
      </p:sp>
      <p:sp>
        <p:nvSpPr>
          <p:cNvPr id="79" name="Line 79"/>
          <p:cNvSpPr>
            <a:spLocks noChangeShapeType="1"/>
          </p:cNvSpPr>
          <p:nvPr/>
        </p:nvSpPr>
        <p:spPr bwMode="auto">
          <a:xfrm flipH="1" flipV="1">
            <a:off x="2195736" y="1412776"/>
            <a:ext cx="648071" cy="432047"/>
          </a:xfrm>
          <a:prstGeom prst="line">
            <a:avLst/>
          </a:prstGeom>
          <a:noFill/>
          <a:ln w="12700">
            <a:solidFill>
              <a:srgbClr val="C00000"/>
            </a:solidFill>
            <a:round/>
            <a:headEnd/>
            <a:tailEnd type="triangle" w="sm" len="med"/>
          </a:ln>
        </p:spPr>
        <p:txBody>
          <a:bodyPr/>
          <a:lstStyle/>
          <a:p>
            <a:endParaRPr lang="ru-RU"/>
          </a:p>
        </p:txBody>
      </p:sp>
      <p:sp>
        <p:nvSpPr>
          <p:cNvPr id="80" name="Line 79"/>
          <p:cNvSpPr>
            <a:spLocks noChangeShapeType="1"/>
          </p:cNvSpPr>
          <p:nvPr/>
        </p:nvSpPr>
        <p:spPr bwMode="auto">
          <a:xfrm flipH="1" flipV="1">
            <a:off x="2339752" y="1412776"/>
            <a:ext cx="504055" cy="432047"/>
          </a:xfrm>
          <a:prstGeom prst="line">
            <a:avLst/>
          </a:prstGeom>
          <a:noFill/>
          <a:ln w="12700">
            <a:solidFill>
              <a:srgbClr val="C00000"/>
            </a:solidFill>
            <a:round/>
            <a:headEnd/>
            <a:tailEnd type="triangle" w="sm" len="med"/>
          </a:ln>
        </p:spPr>
        <p:txBody>
          <a:bodyPr/>
          <a:lstStyle/>
          <a:p>
            <a:endParaRPr lang="ru-RU"/>
          </a:p>
        </p:txBody>
      </p:sp>
      <p:sp>
        <p:nvSpPr>
          <p:cNvPr id="81" name="Line 79"/>
          <p:cNvSpPr>
            <a:spLocks noChangeShapeType="1"/>
          </p:cNvSpPr>
          <p:nvPr/>
        </p:nvSpPr>
        <p:spPr bwMode="auto">
          <a:xfrm flipH="1" flipV="1">
            <a:off x="2339752" y="1268758"/>
            <a:ext cx="504056" cy="576065"/>
          </a:xfrm>
          <a:prstGeom prst="line">
            <a:avLst/>
          </a:prstGeom>
          <a:noFill/>
          <a:ln w="12700">
            <a:solidFill>
              <a:srgbClr val="C00000"/>
            </a:solidFill>
            <a:round/>
            <a:headEnd/>
            <a:tailEnd type="triangle" w="sm" len="med"/>
          </a:ln>
        </p:spPr>
        <p:txBody>
          <a:bodyPr/>
          <a:lstStyle/>
          <a:p>
            <a:endParaRPr lang="ru-RU"/>
          </a:p>
        </p:txBody>
      </p:sp>
      <p:sp>
        <p:nvSpPr>
          <p:cNvPr id="82" name="Line 79"/>
          <p:cNvSpPr>
            <a:spLocks noChangeShapeType="1"/>
          </p:cNvSpPr>
          <p:nvPr/>
        </p:nvSpPr>
        <p:spPr bwMode="auto">
          <a:xfrm flipH="1" flipV="1">
            <a:off x="2411760" y="1196750"/>
            <a:ext cx="432048" cy="648073"/>
          </a:xfrm>
          <a:prstGeom prst="line">
            <a:avLst/>
          </a:prstGeom>
          <a:noFill/>
          <a:ln w="12700">
            <a:solidFill>
              <a:srgbClr val="C00000"/>
            </a:solidFill>
            <a:round/>
            <a:headEnd/>
            <a:tailEnd type="triangle" w="sm" len="med"/>
          </a:ln>
        </p:spPr>
        <p:txBody>
          <a:bodyPr/>
          <a:lstStyle/>
          <a:p>
            <a:endParaRPr lang="ru-RU"/>
          </a:p>
        </p:txBody>
      </p:sp>
      <p:sp>
        <p:nvSpPr>
          <p:cNvPr id="83" name="Line 30"/>
          <p:cNvSpPr>
            <a:spLocks noChangeShapeType="1"/>
          </p:cNvSpPr>
          <p:nvPr/>
        </p:nvSpPr>
        <p:spPr bwMode="auto">
          <a:xfrm>
            <a:off x="2843808" y="1844825"/>
            <a:ext cx="936104" cy="504055"/>
          </a:xfrm>
          <a:prstGeom prst="line">
            <a:avLst/>
          </a:prstGeom>
          <a:noFill/>
          <a:ln w="12700">
            <a:solidFill>
              <a:srgbClr val="C00000"/>
            </a:solidFill>
            <a:round/>
            <a:headEnd/>
            <a:tailEnd type="triangle" w="sm" len="med"/>
          </a:ln>
        </p:spPr>
        <p:txBody>
          <a:bodyPr/>
          <a:lstStyle/>
          <a:p>
            <a:endParaRPr lang="ru-RU"/>
          </a:p>
        </p:txBody>
      </p:sp>
      <p:sp>
        <p:nvSpPr>
          <p:cNvPr id="84" name="Line 44"/>
          <p:cNvSpPr>
            <a:spLocks noChangeShapeType="1"/>
          </p:cNvSpPr>
          <p:nvPr/>
        </p:nvSpPr>
        <p:spPr bwMode="auto">
          <a:xfrm flipH="1">
            <a:off x="2339751" y="1844824"/>
            <a:ext cx="504055" cy="72008"/>
          </a:xfrm>
          <a:prstGeom prst="line">
            <a:avLst/>
          </a:prstGeom>
          <a:noFill/>
          <a:ln w="12700">
            <a:solidFill>
              <a:srgbClr val="C00000"/>
            </a:solidFill>
            <a:round/>
            <a:headEnd/>
            <a:tailEnd type="triangle" w="sm" len="med"/>
          </a:ln>
        </p:spPr>
        <p:txBody>
          <a:bodyPr/>
          <a:lstStyle/>
          <a:p>
            <a:endParaRPr lang="ru-RU"/>
          </a:p>
        </p:txBody>
      </p:sp>
      <p:sp>
        <p:nvSpPr>
          <p:cNvPr id="85" name="Line 78"/>
          <p:cNvSpPr>
            <a:spLocks noChangeShapeType="1"/>
          </p:cNvSpPr>
          <p:nvPr/>
        </p:nvSpPr>
        <p:spPr bwMode="auto">
          <a:xfrm flipH="1" flipV="1">
            <a:off x="683568" y="1556792"/>
            <a:ext cx="2160240" cy="288032"/>
          </a:xfrm>
          <a:prstGeom prst="line">
            <a:avLst/>
          </a:prstGeom>
          <a:noFill/>
          <a:ln w="12700">
            <a:solidFill>
              <a:srgbClr val="C00000"/>
            </a:solidFill>
            <a:round/>
            <a:headEnd/>
            <a:tailEnd type="triangle" w="sm" len="med"/>
          </a:ln>
        </p:spPr>
        <p:txBody>
          <a:bodyPr/>
          <a:lstStyle/>
          <a:p>
            <a:endParaRPr lang="ru-RU"/>
          </a:p>
        </p:txBody>
      </p:sp>
      <p:sp>
        <p:nvSpPr>
          <p:cNvPr id="87" name="Line 29"/>
          <p:cNvSpPr>
            <a:spLocks noChangeShapeType="1"/>
          </p:cNvSpPr>
          <p:nvPr/>
        </p:nvSpPr>
        <p:spPr bwMode="auto">
          <a:xfrm flipV="1">
            <a:off x="2843808" y="1700808"/>
            <a:ext cx="1512167" cy="144016"/>
          </a:xfrm>
          <a:prstGeom prst="line">
            <a:avLst/>
          </a:prstGeom>
          <a:noFill/>
          <a:ln w="12700">
            <a:solidFill>
              <a:srgbClr val="C00000"/>
            </a:solidFill>
            <a:round/>
            <a:headEnd/>
            <a:tailEnd type="triangle" w="sm" len="med"/>
          </a:ln>
        </p:spPr>
        <p:txBody>
          <a:bodyPr/>
          <a:lstStyle/>
          <a:p>
            <a:endParaRPr lang="ru-RU"/>
          </a:p>
        </p:txBody>
      </p:sp>
      <p:sp>
        <p:nvSpPr>
          <p:cNvPr id="88" name="Line 44"/>
          <p:cNvSpPr>
            <a:spLocks noChangeShapeType="1"/>
          </p:cNvSpPr>
          <p:nvPr/>
        </p:nvSpPr>
        <p:spPr bwMode="auto">
          <a:xfrm flipH="1">
            <a:off x="2195736" y="1844825"/>
            <a:ext cx="648072" cy="432048"/>
          </a:xfrm>
          <a:prstGeom prst="line">
            <a:avLst/>
          </a:prstGeom>
          <a:noFill/>
          <a:ln w="12700">
            <a:solidFill>
              <a:srgbClr val="C00000"/>
            </a:solidFill>
            <a:round/>
            <a:headEnd/>
            <a:tailEnd type="triangle" w="sm" len="med"/>
          </a:ln>
        </p:spPr>
        <p:txBody>
          <a:bodyPr/>
          <a:lstStyle/>
          <a:p>
            <a:endParaRPr lang="ru-RU"/>
          </a:p>
        </p:txBody>
      </p:sp>
      <p:sp>
        <p:nvSpPr>
          <p:cNvPr id="89" name="Line 86"/>
          <p:cNvSpPr>
            <a:spLocks noChangeShapeType="1"/>
          </p:cNvSpPr>
          <p:nvPr/>
        </p:nvSpPr>
        <p:spPr bwMode="auto">
          <a:xfrm>
            <a:off x="2843808" y="1844824"/>
            <a:ext cx="720080" cy="360040"/>
          </a:xfrm>
          <a:prstGeom prst="line">
            <a:avLst/>
          </a:prstGeom>
          <a:noFill/>
          <a:ln w="12700">
            <a:solidFill>
              <a:srgbClr val="C00000"/>
            </a:solidFill>
            <a:round/>
            <a:headEnd/>
            <a:tailEnd type="triangle" w="sm" len="med"/>
          </a:ln>
        </p:spPr>
        <p:txBody>
          <a:bodyPr/>
          <a:lstStyle/>
          <a:p>
            <a:endParaRPr lang="ru-RU"/>
          </a:p>
        </p:txBody>
      </p:sp>
      <p:sp>
        <p:nvSpPr>
          <p:cNvPr id="90" name="Line 33"/>
          <p:cNvSpPr>
            <a:spLocks noChangeShapeType="1"/>
          </p:cNvSpPr>
          <p:nvPr/>
        </p:nvSpPr>
        <p:spPr bwMode="auto">
          <a:xfrm flipH="1">
            <a:off x="1547663" y="1844824"/>
            <a:ext cx="1296144" cy="872480"/>
          </a:xfrm>
          <a:prstGeom prst="line">
            <a:avLst/>
          </a:prstGeom>
          <a:noFill/>
          <a:ln w="12700">
            <a:solidFill>
              <a:srgbClr val="C00000"/>
            </a:solidFill>
            <a:round/>
            <a:headEnd/>
            <a:tailEnd type="triangle" w="sm" len="med"/>
          </a:ln>
        </p:spPr>
        <p:txBody>
          <a:bodyPr/>
          <a:lstStyle/>
          <a:p>
            <a:endParaRPr lang="ru-RU"/>
          </a:p>
        </p:txBody>
      </p:sp>
      <p:sp>
        <p:nvSpPr>
          <p:cNvPr id="93" name="Line 39"/>
          <p:cNvSpPr>
            <a:spLocks noChangeShapeType="1"/>
          </p:cNvSpPr>
          <p:nvPr/>
        </p:nvSpPr>
        <p:spPr bwMode="auto">
          <a:xfrm flipH="1">
            <a:off x="467542" y="1844825"/>
            <a:ext cx="2376265" cy="2160240"/>
          </a:xfrm>
          <a:prstGeom prst="line">
            <a:avLst/>
          </a:prstGeom>
          <a:noFill/>
          <a:ln w="12700">
            <a:solidFill>
              <a:srgbClr val="C00000"/>
            </a:solidFill>
            <a:round/>
            <a:headEnd/>
            <a:tailEnd type="triangle" w="sm" len="med"/>
          </a:ln>
        </p:spPr>
        <p:txBody>
          <a:bodyPr/>
          <a:lstStyle/>
          <a:p>
            <a:endParaRPr lang="ru-RU"/>
          </a:p>
        </p:txBody>
      </p:sp>
      <p:sp>
        <p:nvSpPr>
          <p:cNvPr id="94" name="Line 87"/>
          <p:cNvSpPr>
            <a:spLocks noChangeShapeType="1"/>
          </p:cNvSpPr>
          <p:nvPr/>
        </p:nvSpPr>
        <p:spPr bwMode="auto">
          <a:xfrm>
            <a:off x="2843808" y="1844825"/>
            <a:ext cx="1296143" cy="1440159"/>
          </a:xfrm>
          <a:prstGeom prst="line">
            <a:avLst/>
          </a:prstGeom>
          <a:noFill/>
          <a:ln w="12700">
            <a:solidFill>
              <a:srgbClr val="C00000"/>
            </a:solidFill>
            <a:round/>
            <a:headEnd/>
            <a:tailEnd type="triangle" w="sm" len="med"/>
          </a:ln>
        </p:spPr>
        <p:txBody>
          <a:bodyPr/>
          <a:lstStyle/>
          <a:p>
            <a:endParaRPr lang="ru-RU"/>
          </a:p>
        </p:txBody>
      </p:sp>
      <p:sp>
        <p:nvSpPr>
          <p:cNvPr id="95" name="Line 37"/>
          <p:cNvSpPr>
            <a:spLocks noChangeShapeType="1"/>
          </p:cNvSpPr>
          <p:nvPr/>
        </p:nvSpPr>
        <p:spPr bwMode="auto">
          <a:xfrm>
            <a:off x="2843808" y="1844825"/>
            <a:ext cx="720080" cy="936103"/>
          </a:xfrm>
          <a:prstGeom prst="line">
            <a:avLst/>
          </a:prstGeom>
          <a:noFill/>
          <a:ln w="12700">
            <a:solidFill>
              <a:srgbClr val="C00000"/>
            </a:solidFill>
            <a:round/>
            <a:headEnd/>
            <a:tailEnd type="triangle" w="sm" len="med"/>
          </a:ln>
        </p:spPr>
        <p:txBody>
          <a:bodyPr/>
          <a:lstStyle/>
          <a:p>
            <a:endParaRPr lang="ru-RU"/>
          </a:p>
        </p:txBody>
      </p:sp>
      <p:sp>
        <p:nvSpPr>
          <p:cNvPr id="96" name="Line 33"/>
          <p:cNvSpPr>
            <a:spLocks noChangeShapeType="1"/>
          </p:cNvSpPr>
          <p:nvPr/>
        </p:nvSpPr>
        <p:spPr bwMode="auto">
          <a:xfrm flipH="1">
            <a:off x="1907704" y="1844824"/>
            <a:ext cx="936104" cy="720079"/>
          </a:xfrm>
          <a:prstGeom prst="line">
            <a:avLst/>
          </a:prstGeom>
          <a:noFill/>
          <a:ln w="12700">
            <a:solidFill>
              <a:srgbClr val="C00000"/>
            </a:solidFill>
            <a:round/>
            <a:headEnd/>
            <a:tailEnd type="triangle" w="sm" len="med"/>
          </a:ln>
        </p:spPr>
        <p:txBody>
          <a:bodyPr/>
          <a:lstStyle/>
          <a:p>
            <a:endParaRPr lang="ru-RU"/>
          </a:p>
        </p:txBody>
      </p:sp>
      <p:sp>
        <p:nvSpPr>
          <p:cNvPr id="97" name="Line 36"/>
          <p:cNvSpPr>
            <a:spLocks noChangeShapeType="1"/>
          </p:cNvSpPr>
          <p:nvPr/>
        </p:nvSpPr>
        <p:spPr bwMode="auto">
          <a:xfrm>
            <a:off x="2843809" y="1844825"/>
            <a:ext cx="72007" cy="792088"/>
          </a:xfrm>
          <a:prstGeom prst="line">
            <a:avLst/>
          </a:prstGeom>
          <a:noFill/>
          <a:ln w="12700">
            <a:solidFill>
              <a:srgbClr val="C00000"/>
            </a:solidFill>
            <a:round/>
            <a:headEnd/>
            <a:tailEnd type="triangle" w="sm" len="med"/>
          </a:ln>
        </p:spPr>
        <p:txBody>
          <a:bodyPr/>
          <a:lstStyle/>
          <a:p>
            <a:endParaRPr lang="ru-RU"/>
          </a:p>
        </p:txBody>
      </p:sp>
      <p:sp>
        <p:nvSpPr>
          <p:cNvPr id="98" name="Line 89"/>
          <p:cNvSpPr>
            <a:spLocks noChangeShapeType="1"/>
          </p:cNvSpPr>
          <p:nvPr/>
        </p:nvSpPr>
        <p:spPr bwMode="auto">
          <a:xfrm>
            <a:off x="2843809" y="1844825"/>
            <a:ext cx="5040559" cy="576063"/>
          </a:xfrm>
          <a:prstGeom prst="line">
            <a:avLst/>
          </a:prstGeom>
          <a:noFill/>
          <a:ln w="12700">
            <a:solidFill>
              <a:srgbClr val="C00000"/>
            </a:solidFill>
            <a:round/>
            <a:headEnd/>
            <a:tailEnd type="triangle" w="sm" len="med"/>
          </a:ln>
        </p:spPr>
        <p:txBody>
          <a:bodyPr/>
          <a:lstStyle/>
          <a:p>
            <a:endParaRPr lang="ru-RU"/>
          </a:p>
        </p:txBody>
      </p:sp>
      <p:sp>
        <p:nvSpPr>
          <p:cNvPr id="99" name="Line 38"/>
          <p:cNvSpPr>
            <a:spLocks noChangeShapeType="1"/>
          </p:cNvSpPr>
          <p:nvPr/>
        </p:nvSpPr>
        <p:spPr bwMode="auto">
          <a:xfrm flipH="1">
            <a:off x="2267745" y="1916833"/>
            <a:ext cx="504056" cy="1368151"/>
          </a:xfrm>
          <a:prstGeom prst="line">
            <a:avLst/>
          </a:prstGeom>
          <a:noFill/>
          <a:ln w="12700">
            <a:solidFill>
              <a:srgbClr val="C00000"/>
            </a:solidFill>
            <a:round/>
            <a:headEnd/>
            <a:tailEnd type="triangle" w="sm" len="med"/>
          </a:ln>
        </p:spPr>
        <p:txBody>
          <a:bodyPr/>
          <a:lstStyle/>
          <a:p>
            <a:endParaRPr lang="ru-RU"/>
          </a:p>
        </p:txBody>
      </p:sp>
      <p:sp>
        <p:nvSpPr>
          <p:cNvPr id="100" name="Line 37"/>
          <p:cNvSpPr>
            <a:spLocks noChangeShapeType="1"/>
          </p:cNvSpPr>
          <p:nvPr/>
        </p:nvSpPr>
        <p:spPr bwMode="auto">
          <a:xfrm>
            <a:off x="2771800" y="1844824"/>
            <a:ext cx="1008112" cy="1224135"/>
          </a:xfrm>
          <a:prstGeom prst="line">
            <a:avLst/>
          </a:prstGeom>
          <a:noFill/>
          <a:ln w="12700">
            <a:solidFill>
              <a:srgbClr val="C00000"/>
            </a:solidFill>
            <a:round/>
            <a:headEnd/>
            <a:tailEnd type="triangle" w="sm" len="med"/>
          </a:ln>
        </p:spPr>
        <p:txBody>
          <a:bodyPr/>
          <a:lstStyle/>
          <a:p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5220072" y="0"/>
            <a:ext cx="3845293" cy="156966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113F9B"/>
                </a:solidFill>
              </a:rPr>
              <a:t>У </a:t>
            </a:r>
            <a:r>
              <a:rPr lang="ru-RU" sz="2400" b="1" dirty="0" err="1">
                <a:solidFill>
                  <a:srgbClr val="113F9B"/>
                </a:solidFill>
              </a:rPr>
              <a:t>яких</a:t>
            </a:r>
            <a:r>
              <a:rPr lang="ru-RU" sz="2400" b="1" dirty="0">
                <a:solidFill>
                  <a:srgbClr val="113F9B"/>
                </a:solidFill>
              </a:rPr>
              <a:t> </a:t>
            </a:r>
            <a:r>
              <a:rPr lang="ru-RU" sz="2400" b="1" dirty="0" err="1">
                <a:solidFill>
                  <a:srgbClr val="113F9B"/>
                </a:solidFill>
              </a:rPr>
              <a:t>країнах</a:t>
            </a:r>
            <a:r>
              <a:rPr lang="ru-RU" sz="2400" b="1" dirty="0">
                <a:solidFill>
                  <a:srgbClr val="113F9B"/>
                </a:solidFill>
              </a:rPr>
              <a:t> </a:t>
            </a:r>
            <a:r>
              <a:rPr lang="ru-RU" sz="2400" b="1" dirty="0" err="1">
                <a:solidFill>
                  <a:srgbClr val="113F9B"/>
                </a:solidFill>
              </a:rPr>
              <a:t>наші</a:t>
            </a:r>
            <a:r>
              <a:rPr lang="ru-RU" sz="2400" b="1" dirty="0">
                <a:solidFill>
                  <a:srgbClr val="113F9B"/>
                </a:solidFill>
              </a:rPr>
              <a:t> </a:t>
            </a:r>
            <a:r>
              <a:rPr lang="ru-RU" sz="2400" b="1" dirty="0" err="1">
                <a:solidFill>
                  <a:srgbClr val="113F9B"/>
                </a:solidFill>
              </a:rPr>
              <a:t>співгромадяни</a:t>
            </a:r>
            <a:r>
              <a:rPr lang="ru-RU" sz="2400" b="1" dirty="0">
                <a:solidFill>
                  <a:srgbClr val="113F9B"/>
                </a:solidFill>
              </a:rPr>
              <a:t> </a:t>
            </a:r>
            <a:r>
              <a:rPr lang="ru-RU" sz="2400" b="1" dirty="0" err="1">
                <a:solidFill>
                  <a:srgbClr val="113F9B"/>
                </a:solidFill>
              </a:rPr>
              <a:t>постраждали</a:t>
            </a:r>
            <a:r>
              <a:rPr lang="ru-RU" sz="2400" b="1" dirty="0">
                <a:solidFill>
                  <a:srgbClr val="113F9B"/>
                </a:solidFill>
              </a:rPr>
              <a:t> </a:t>
            </a:r>
            <a:r>
              <a:rPr lang="ru-RU" sz="2400" b="1" dirty="0" err="1">
                <a:solidFill>
                  <a:srgbClr val="113F9B"/>
                </a:solidFill>
              </a:rPr>
              <a:t>від</a:t>
            </a:r>
            <a:r>
              <a:rPr lang="ru-RU" sz="2400" b="1" dirty="0">
                <a:solidFill>
                  <a:srgbClr val="113F9B"/>
                </a:solidFill>
              </a:rPr>
              <a:t> </a:t>
            </a:r>
            <a:r>
              <a:rPr lang="ru-RU" sz="2400" b="1" dirty="0" err="1">
                <a:solidFill>
                  <a:srgbClr val="113F9B"/>
                </a:solidFill>
              </a:rPr>
              <a:t>торгівців</a:t>
            </a:r>
            <a:r>
              <a:rPr lang="ru-RU" sz="2400" b="1" dirty="0">
                <a:solidFill>
                  <a:srgbClr val="113F9B"/>
                </a:solidFill>
              </a:rPr>
              <a:t> людьми?</a:t>
            </a:r>
            <a:endParaRPr lang="ru-RU" sz="2400" dirty="0">
              <a:solidFill>
                <a:srgbClr val="113F9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96495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02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102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103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2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2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8" dur="2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1" dur="2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4" dur="2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2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0" dur="2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3" dur="2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6" dur="2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9" dur="2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2" dur="2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5" dur="2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8" dur="2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1" dur="2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4" dur="2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7" dur="2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0" dur="2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3" dur="2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6" dur="2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9" dur="2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82" dur="2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85" dur="2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88" dur="2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91" dur="2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94" dur="2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97" dur="2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0" dur="2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3" dur="2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4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6" dur="2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7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9" dur="2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0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2" dur="20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3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5" dur="20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6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8" dur="20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9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1" dur="20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2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4" dur="20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7" dur="20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0" dur="20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3" dur="20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4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6" dur="20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7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9" dur="20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0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2" dur="20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3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5" dur="20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6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8" dur="20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9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1" dur="20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2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4" dur="20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7" dur="20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0" dur="20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3" dur="20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4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6" dur="20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7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9" dur="20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0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2" dur="20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3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5" dur="20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6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8" dur="20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9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1" dur="20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2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4" dur="20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5" fill="hold">
                            <p:stCondLst>
                              <p:cond delay="2000"/>
                            </p:stCondLst>
                            <p:childTnLst>
                              <p:par>
                                <p:cTn id="186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8" dur="500" fill="hold"/>
                                        <p:tgtEl>
                                          <p:spTgt spid="61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9" dur="500" fill="hold"/>
                                        <p:tgtEl>
                                          <p:spTgt spid="61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70" grpId="0" animBg="1"/>
      <p:bldP spid="10273" grpId="0" animBg="1"/>
      <p:bldP spid="10319" grpId="0" animBg="1"/>
      <p:bldP spid="6149" grpId="0" animBg="1"/>
      <p:bldP spid="38" grpId="0" animBg="1"/>
      <p:bldP spid="39" grpId="0" animBg="1"/>
      <p:bldP spid="40" grpId="0" animBg="1"/>
      <p:bldP spid="41" grpId="0" animBg="1"/>
      <p:bldP spid="42" grpId="0" animBg="1"/>
      <p:bldP spid="43" grpId="0" animBg="1"/>
      <p:bldP spid="44" grpId="0" animBg="1"/>
      <p:bldP spid="45" grpId="0" animBg="1"/>
      <p:bldP spid="46" grpId="0" animBg="1"/>
      <p:bldP spid="47" grpId="0" animBg="1"/>
      <p:bldP spid="48" grpId="0" animBg="1"/>
      <p:bldP spid="49" grpId="0" animBg="1"/>
      <p:bldP spid="50" grpId="0" animBg="1"/>
      <p:bldP spid="51" grpId="0" animBg="1"/>
      <p:bldP spid="52" grpId="0" animBg="1"/>
      <p:bldP spid="53" grpId="0" animBg="1"/>
      <p:bldP spid="54" grpId="0" animBg="1"/>
      <p:bldP spid="55" grpId="0" animBg="1"/>
      <p:bldP spid="57" grpId="0" animBg="1"/>
      <p:bldP spid="58" grpId="0" animBg="1"/>
      <p:bldP spid="59" grpId="0" animBg="1"/>
      <p:bldP spid="60" grpId="0" animBg="1"/>
      <p:bldP spid="61" grpId="0" animBg="1"/>
      <p:bldP spid="62" grpId="0" animBg="1"/>
      <p:bldP spid="63" grpId="0" animBg="1"/>
      <p:bldP spid="64" grpId="0" animBg="1"/>
      <p:bldP spid="65" grpId="0" animBg="1"/>
      <p:bldP spid="66" grpId="0" animBg="1"/>
      <p:bldP spid="68" grpId="0" animBg="1"/>
      <p:bldP spid="69" grpId="0" animBg="1"/>
      <p:bldP spid="70" grpId="0" animBg="1"/>
      <p:bldP spid="71" grpId="0" animBg="1"/>
      <p:bldP spid="72" grpId="0" animBg="1"/>
      <p:bldP spid="73" grpId="0" animBg="1"/>
      <p:bldP spid="74" grpId="0" animBg="1"/>
      <p:bldP spid="75" grpId="0" animBg="1"/>
      <p:bldP spid="77" grpId="0" animBg="1"/>
      <p:bldP spid="78" grpId="0" animBg="1"/>
      <p:bldP spid="79" grpId="0" animBg="1"/>
      <p:bldP spid="80" grpId="0" animBg="1"/>
      <p:bldP spid="81" grpId="0" animBg="1"/>
      <p:bldP spid="82" grpId="0" animBg="1"/>
      <p:bldP spid="83" grpId="0" animBg="1"/>
      <p:bldP spid="84" grpId="0" animBg="1"/>
      <p:bldP spid="85" grpId="0" animBg="1"/>
      <p:bldP spid="87" grpId="0" animBg="1"/>
      <p:bldP spid="88" grpId="0" animBg="1"/>
      <p:bldP spid="89" grpId="0" animBg="1"/>
      <p:bldP spid="90" grpId="0" animBg="1"/>
      <p:bldP spid="93" grpId="0" animBg="1"/>
      <p:bldP spid="94" grpId="0" animBg="1"/>
      <p:bldP spid="95" grpId="0" animBg="1"/>
      <p:bldP spid="96" grpId="0" animBg="1"/>
      <p:bldP spid="97" grpId="0" animBg="1"/>
      <p:bldP spid="98" grpId="0" animBg="1"/>
      <p:bldP spid="99" grpId="0" animBg="1"/>
      <p:bldP spid="100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7239000" cy="660688"/>
          </a:xfrm>
        </p:spPr>
        <p:txBody>
          <a:bodyPr>
            <a:normAutofit/>
          </a:bodyPr>
          <a:lstStyle/>
          <a:p>
            <a:pPr algn="ctr"/>
            <a:r>
              <a:rPr lang="uk-UA" sz="3200" dirty="0">
                <a:solidFill>
                  <a:srgbClr val="113F9B"/>
                </a:solidFill>
              </a:rPr>
              <a:t>ФОРМИ  ЕКСПЛУАТАЦІЇ</a:t>
            </a:r>
            <a:endParaRPr lang="ru-RU" sz="3200" dirty="0">
              <a:solidFill>
                <a:srgbClr val="113F9B"/>
              </a:solidFill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467544" y="1601416"/>
            <a:ext cx="7239000" cy="5256584"/>
          </a:xfrm>
        </p:spPr>
        <p:txBody>
          <a:bodyPr>
            <a:normAutofit fontScale="85000" lnSpcReduction="20000"/>
          </a:bodyPr>
          <a:lstStyle/>
          <a:p>
            <a:pPr>
              <a:lnSpc>
                <a:spcPct val="134000"/>
              </a:lnSpc>
              <a:spcBef>
                <a:spcPts val="0"/>
              </a:spcBef>
            </a:pPr>
            <a:r>
              <a:rPr lang="ru-RU" dirty="0" err="1"/>
              <a:t>Трудова</a:t>
            </a:r>
            <a:r>
              <a:rPr lang="ru-RU" dirty="0"/>
              <a:t> </a:t>
            </a:r>
            <a:r>
              <a:rPr lang="ru-RU" dirty="0" err="1"/>
              <a:t>експлуатація</a:t>
            </a:r>
            <a:endParaRPr lang="ru-RU" dirty="0"/>
          </a:p>
          <a:p>
            <a:pPr>
              <a:lnSpc>
                <a:spcPct val="134000"/>
              </a:lnSpc>
              <a:spcBef>
                <a:spcPts val="0"/>
              </a:spcBef>
            </a:pPr>
            <a:r>
              <a:rPr lang="ru-RU" dirty="0" err="1"/>
              <a:t>Сексуальної</a:t>
            </a:r>
            <a:r>
              <a:rPr lang="ru-RU" dirty="0"/>
              <a:t> </a:t>
            </a:r>
            <a:r>
              <a:rPr lang="ru-RU" dirty="0" err="1"/>
              <a:t>експлуатації</a:t>
            </a:r>
            <a:endParaRPr lang="ru-RU" dirty="0"/>
          </a:p>
          <a:p>
            <a:pPr>
              <a:lnSpc>
                <a:spcPct val="134000"/>
              </a:lnSpc>
              <a:spcBef>
                <a:spcPts val="0"/>
              </a:spcBef>
            </a:pPr>
            <a:r>
              <a:rPr lang="ru-RU" dirty="0" err="1"/>
              <a:t>Використання</a:t>
            </a:r>
            <a:r>
              <a:rPr lang="ru-RU" dirty="0"/>
              <a:t> в </a:t>
            </a:r>
            <a:r>
              <a:rPr lang="ru-RU" dirty="0" err="1"/>
              <a:t>порнобізнесі</a:t>
            </a:r>
            <a:endParaRPr lang="ru-RU" dirty="0"/>
          </a:p>
          <a:p>
            <a:pPr>
              <a:lnSpc>
                <a:spcPct val="134000"/>
              </a:lnSpc>
              <a:spcBef>
                <a:spcPts val="0"/>
              </a:spcBef>
            </a:pPr>
            <a:r>
              <a:rPr lang="ru-RU" dirty="0" err="1"/>
              <a:t>Використання</a:t>
            </a:r>
            <a:r>
              <a:rPr lang="ru-RU" dirty="0"/>
              <a:t> в </a:t>
            </a:r>
            <a:r>
              <a:rPr lang="ru-RU" dirty="0" err="1"/>
              <a:t>жебрацтві</a:t>
            </a:r>
            <a:endParaRPr lang="ru-RU" dirty="0"/>
          </a:p>
          <a:p>
            <a:pPr>
              <a:lnSpc>
                <a:spcPct val="134000"/>
              </a:lnSpc>
              <a:spcBef>
                <a:spcPts val="0"/>
              </a:spcBef>
            </a:pPr>
            <a:r>
              <a:rPr lang="ru-RU" dirty="0" err="1"/>
              <a:t>Трансплантація</a:t>
            </a:r>
            <a:r>
              <a:rPr lang="ru-RU" dirty="0"/>
              <a:t> </a:t>
            </a:r>
            <a:r>
              <a:rPr lang="ru-RU" dirty="0" err="1"/>
              <a:t>органів</a:t>
            </a:r>
            <a:endParaRPr lang="ru-RU" dirty="0"/>
          </a:p>
          <a:p>
            <a:pPr>
              <a:lnSpc>
                <a:spcPct val="134000"/>
              </a:lnSpc>
              <a:spcBef>
                <a:spcPts val="0"/>
              </a:spcBef>
            </a:pPr>
            <a:r>
              <a:rPr lang="ru-RU" dirty="0" err="1"/>
              <a:t>Використання</a:t>
            </a:r>
            <a:r>
              <a:rPr lang="ru-RU" dirty="0"/>
              <a:t> в </a:t>
            </a:r>
            <a:r>
              <a:rPr lang="ru-RU" dirty="0" err="1"/>
              <a:t>дослідах</a:t>
            </a:r>
            <a:endParaRPr lang="ru-RU" dirty="0"/>
          </a:p>
          <a:p>
            <a:pPr>
              <a:lnSpc>
                <a:spcPct val="134000"/>
              </a:lnSpc>
              <a:spcBef>
                <a:spcPts val="0"/>
              </a:spcBef>
            </a:pPr>
            <a:r>
              <a:rPr lang="ru-RU" dirty="0" err="1"/>
              <a:t>Використання</a:t>
            </a:r>
            <a:r>
              <a:rPr lang="ru-RU" dirty="0"/>
              <a:t> у </a:t>
            </a:r>
            <a:r>
              <a:rPr lang="ru-RU" dirty="0" err="1"/>
              <a:t>збройних</a:t>
            </a:r>
            <a:r>
              <a:rPr lang="ru-RU" dirty="0"/>
              <a:t> </a:t>
            </a:r>
            <a:r>
              <a:rPr lang="ru-RU" dirty="0" err="1"/>
              <a:t>конфліктах</a:t>
            </a:r>
            <a:endParaRPr lang="ru-RU" dirty="0"/>
          </a:p>
          <a:p>
            <a:pPr>
              <a:lnSpc>
                <a:spcPct val="134000"/>
              </a:lnSpc>
              <a:spcBef>
                <a:spcPts val="0"/>
              </a:spcBef>
            </a:pPr>
            <a:r>
              <a:rPr lang="ru-RU" dirty="0" err="1"/>
              <a:t>Втягнення</a:t>
            </a:r>
            <a:r>
              <a:rPr lang="ru-RU" dirty="0"/>
              <a:t> у </a:t>
            </a:r>
            <a:r>
              <a:rPr lang="ru-RU" dirty="0" err="1"/>
              <a:t>злочинну</a:t>
            </a:r>
            <a:r>
              <a:rPr lang="ru-RU" dirty="0"/>
              <a:t> </a:t>
            </a:r>
            <a:r>
              <a:rPr lang="ru-RU" dirty="0" err="1"/>
              <a:t>діяльність</a:t>
            </a:r>
            <a:endParaRPr lang="ru-RU" dirty="0"/>
          </a:p>
          <a:p>
            <a:pPr>
              <a:lnSpc>
                <a:spcPct val="134000"/>
              </a:lnSpc>
              <a:spcBef>
                <a:spcPts val="0"/>
              </a:spcBef>
            </a:pPr>
            <a:r>
              <a:rPr lang="ru-RU" dirty="0" err="1"/>
              <a:t>Сурогатне</a:t>
            </a:r>
            <a:r>
              <a:rPr lang="ru-RU" dirty="0"/>
              <a:t> материнство</a:t>
            </a:r>
          </a:p>
          <a:p>
            <a:pPr>
              <a:lnSpc>
                <a:spcPct val="134000"/>
              </a:lnSpc>
              <a:spcBef>
                <a:spcPts val="0"/>
              </a:spcBef>
            </a:pPr>
            <a:r>
              <a:rPr lang="ru-RU" dirty="0"/>
              <a:t>Дитячий секс-туризм</a:t>
            </a:r>
          </a:p>
          <a:p>
            <a:pPr>
              <a:lnSpc>
                <a:spcPct val="134000"/>
              </a:lnSpc>
              <a:spcBef>
                <a:spcPts val="0"/>
              </a:spcBef>
            </a:pPr>
            <a:r>
              <a:rPr lang="ru-RU" dirty="0" err="1"/>
              <a:t>Усиновлення</a:t>
            </a:r>
            <a:r>
              <a:rPr lang="ru-RU" dirty="0"/>
              <a:t> </a:t>
            </a:r>
            <a:r>
              <a:rPr lang="ru-RU" dirty="0" err="1"/>
              <a:t>з</a:t>
            </a:r>
            <a:r>
              <a:rPr lang="ru-RU" dirty="0"/>
              <a:t> метою наживи</a:t>
            </a:r>
          </a:p>
          <a:p>
            <a:pPr>
              <a:lnSpc>
                <a:spcPct val="134000"/>
              </a:lnSpc>
              <a:spcBef>
                <a:spcPts val="0"/>
              </a:spcBef>
            </a:pPr>
            <a:r>
              <a:rPr lang="ru-RU" dirty="0" err="1"/>
              <a:t>Примусові</a:t>
            </a:r>
            <a:r>
              <a:rPr lang="ru-RU" dirty="0"/>
              <a:t> </a:t>
            </a:r>
            <a:r>
              <a:rPr lang="ru-RU" dirty="0" err="1"/>
              <a:t>шлюби</a:t>
            </a:r>
            <a:endParaRPr lang="ru-RU" dirty="0"/>
          </a:p>
          <a:p>
            <a:pPr>
              <a:lnSpc>
                <a:spcPct val="134000"/>
              </a:lnSpc>
              <a:spcBef>
                <a:spcPts val="0"/>
              </a:spcBef>
            </a:pPr>
            <a:r>
              <a:rPr lang="ru-RU" dirty="0" err="1"/>
              <a:t>Торгівля</a:t>
            </a:r>
            <a:r>
              <a:rPr lang="ru-RU" dirty="0"/>
              <a:t> </a:t>
            </a:r>
            <a:r>
              <a:rPr lang="ru-RU" dirty="0" err="1"/>
              <a:t>дітьми</a:t>
            </a:r>
            <a:endParaRPr lang="ru-RU" dirty="0"/>
          </a:p>
        </p:txBody>
      </p:sp>
      <p:cxnSp>
        <p:nvCxnSpPr>
          <p:cNvPr id="7" name="Прямая со стрелкой 6"/>
          <p:cNvCxnSpPr>
            <a:cxnSpLocks noChangeShapeType="1"/>
          </p:cNvCxnSpPr>
          <p:nvPr/>
        </p:nvCxnSpPr>
        <p:spPr bwMode="auto">
          <a:xfrm>
            <a:off x="395536" y="1124744"/>
            <a:ext cx="8424862" cy="1587"/>
          </a:xfrm>
          <a:prstGeom prst="straightConnector1">
            <a:avLst/>
          </a:prstGeom>
          <a:noFill/>
          <a:ln w="31750" algn="ctr">
            <a:solidFill>
              <a:srgbClr val="C00000"/>
            </a:solidFill>
            <a:round/>
            <a:headEnd/>
            <a:tailEnd type="oval" w="med" len="med"/>
          </a:ln>
        </p:spPr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6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52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57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2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7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72" dur="5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77" dur="5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82" dur="500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87" dur="500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92" dur="500"/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97" dur="500"/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02" dur="500"/>
                                        <p:tgtEl>
                                          <p:spTgt spid="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07" dur="500"/>
                                        <p:tgtEl>
                                          <p:spTgt spid="6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  <p:bldP spid="6" grpId="1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Прямая со стрелкой 5"/>
          <p:cNvCxnSpPr>
            <a:cxnSpLocks noChangeShapeType="1"/>
          </p:cNvCxnSpPr>
          <p:nvPr/>
        </p:nvCxnSpPr>
        <p:spPr bwMode="auto">
          <a:xfrm>
            <a:off x="0" y="1196752"/>
            <a:ext cx="8424862" cy="1587"/>
          </a:xfrm>
          <a:prstGeom prst="straightConnector1">
            <a:avLst/>
          </a:prstGeom>
          <a:noFill/>
          <a:ln w="31750" algn="ctr">
            <a:solidFill>
              <a:srgbClr val="C00000"/>
            </a:solidFill>
            <a:round/>
            <a:headEnd/>
            <a:tailEnd type="oval" w="med" len="med"/>
          </a:ln>
        </p:spPr>
      </p:cxn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9552" y="1916832"/>
            <a:ext cx="7416824" cy="46148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323528" y="260648"/>
            <a:ext cx="705678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113F9B"/>
                </a:solidFill>
              </a:rPr>
              <a:t>ЯКУ ОСВІТУ МАЮТЬ ПОСТАЖДАЛІ </a:t>
            </a:r>
          </a:p>
          <a:p>
            <a:pPr algn="ctr"/>
            <a:r>
              <a:rPr lang="ru-RU" sz="2800" b="1" dirty="0">
                <a:solidFill>
                  <a:srgbClr val="113F9B"/>
                </a:solidFill>
              </a:rPr>
              <a:t>ВІД ТОРГІВЛІ ЛЮДЬМИ?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9657992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www.msp.gov.ua/files/pictures/2020/02-0812.jpeg"/>
          <p:cNvPicPr/>
          <p:nvPr/>
        </p:nvPicPr>
        <p:blipFill rotWithShape="1">
          <a:blip r:embed="rId2" cstate="email">
            <a:lum bright="10000" contrast="-1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25252" y="1700808"/>
            <a:ext cx="8352928" cy="489654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sz="3200" b="1" dirty="0">
                <a:solidFill>
                  <a:srgbClr val="113F9B"/>
                </a:solidFill>
              </a:rPr>
              <a:t>Данні за 2020 рік ПО УКРАЇНІ</a:t>
            </a:r>
            <a:br>
              <a:rPr lang="uk-UA" sz="3200" b="1" dirty="0">
                <a:solidFill>
                  <a:srgbClr val="113F9B"/>
                </a:solidFill>
              </a:rPr>
            </a:br>
            <a:r>
              <a:rPr lang="uk-UA" sz="3200" b="1" dirty="0">
                <a:solidFill>
                  <a:srgbClr val="113F9B"/>
                </a:solidFill>
              </a:rPr>
              <a:t>(</a:t>
            </a:r>
            <a:r>
              <a:rPr lang="uk-UA" sz="2400" b="1" dirty="0">
                <a:solidFill>
                  <a:srgbClr val="113F9B"/>
                </a:solidFill>
              </a:rPr>
              <a:t>не загальна кількість постраждалих, а лише осіб, які отримали статус ПТЛ</a:t>
            </a:r>
            <a:r>
              <a:rPr lang="uk-UA" sz="3200" b="1" dirty="0">
                <a:solidFill>
                  <a:srgbClr val="113F9B"/>
                </a:solidFill>
              </a:rPr>
              <a:t>)</a:t>
            </a:r>
            <a:endParaRPr lang="ru-RU" sz="3200" b="1" dirty="0">
              <a:solidFill>
                <a:srgbClr val="113F9B"/>
              </a:solidFill>
            </a:endParaRPr>
          </a:p>
        </p:txBody>
      </p:sp>
      <p:cxnSp>
        <p:nvCxnSpPr>
          <p:cNvPr id="4" name="Прямая со стрелкой 6"/>
          <p:cNvCxnSpPr>
            <a:cxnSpLocks noChangeShapeType="1"/>
          </p:cNvCxnSpPr>
          <p:nvPr/>
        </p:nvCxnSpPr>
        <p:spPr bwMode="auto">
          <a:xfrm>
            <a:off x="251520" y="1556792"/>
            <a:ext cx="8497888" cy="1588"/>
          </a:xfrm>
          <a:prstGeom prst="straightConnector1">
            <a:avLst/>
          </a:prstGeom>
          <a:noFill/>
          <a:ln w="31750" algn="ctr">
            <a:solidFill>
              <a:srgbClr val="C00000"/>
            </a:solidFill>
            <a:round/>
            <a:headEnd/>
            <a:tailEnd type="oval" w="med" len="med"/>
          </a:ln>
        </p:spPr>
      </p:cxnSp>
    </p:spTree>
    <p:extLst>
      <p:ext uri="{BB962C8B-B14F-4D97-AF65-F5344CB8AC3E}">
        <p14:creationId xmlns:p14="http://schemas.microsoft.com/office/powerpoint/2010/main" val="78914329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75656" y="260648"/>
            <a:ext cx="6120680" cy="936104"/>
          </a:xfrm>
          <a:solidFill>
            <a:schemeClr val="bg1"/>
          </a:solidFill>
        </p:spPr>
        <p:txBody>
          <a:bodyPr>
            <a:normAutofit/>
          </a:bodyPr>
          <a:lstStyle/>
          <a:p>
            <a:pPr algn="ctr">
              <a:lnSpc>
                <a:spcPct val="150000"/>
              </a:lnSpc>
            </a:pPr>
            <a:r>
              <a:rPr lang="uk-UA" sz="2000" b="1" dirty="0">
                <a:solidFill>
                  <a:srgbClr val="113F9B"/>
                </a:solidFill>
              </a:rPr>
              <a:t>В Донецькій </a:t>
            </a:r>
            <a:r>
              <a:rPr lang="uk-UA" sz="2000" b="1" dirty="0" err="1">
                <a:solidFill>
                  <a:srgbClr val="113F9B"/>
                </a:solidFill>
              </a:rPr>
              <a:t>облАСТІ</a:t>
            </a:r>
            <a:r>
              <a:rPr lang="uk-UA" sz="2000" b="1" dirty="0">
                <a:solidFill>
                  <a:srgbClr val="113F9B"/>
                </a:solidFill>
              </a:rPr>
              <a:t> було ідентифіковано </a:t>
            </a:r>
            <a:br>
              <a:rPr lang="uk-UA" sz="2000" b="1" dirty="0">
                <a:solidFill>
                  <a:srgbClr val="113F9B"/>
                </a:solidFill>
              </a:rPr>
            </a:br>
            <a:r>
              <a:rPr lang="uk-UA" sz="2000" b="1" dirty="0">
                <a:solidFill>
                  <a:srgbClr val="113F9B"/>
                </a:solidFill>
              </a:rPr>
              <a:t>в 2020 році - 26 осіб (18 чол. і 8 жінок).</a:t>
            </a:r>
          </a:p>
        </p:txBody>
      </p:sp>
      <p:sp>
        <p:nvSpPr>
          <p:cNvPr id="7" name="Объект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11560" y="1412776"/>
            <a:ext cx="3024336" cy="5229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6" name="Прямая со стрелкой 6"/>
          <p:cNvCxnSpPr>
            <a:cxnSpLocks noChangeShapeType="1"/>
          </p:cNvCxnSpPr>
          <p:nvPr/>
        </p:nvCxnSpPr>
        <p:spPr bwMode="auto">
          <a:xfrm>
            <a:off x="251520" y="1340768"/>
            <a:ext cx="8497888" cy="1588"/>
          </a:xfrm>
          <a:prstGeom prst="straightConnector1">
            <a:avLst/>
          </a:prstGeom>
          <a:noFill/>
          <a:ln w="31750" algn="ctr">
            <a:solidFill>
              <a:srgbClr val="C00000"/>
            </a:solidFill>
            <a:round/>
            <a:headEnd/>
            <a:tailEnd type="oval" w="med" len="med"/>
          </a:ln>
        </p:spPr>
      </p:cxn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635896" y="1412776"/>
            <a:ext cx="2960712" cy="5229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0996744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зящная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Изящная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Изящная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20025</TotalTime>
  <Words>2089</Words>
  <Application>Microsoft Office PowerPoint</Application>
  <PresentationFormat>Экран (4:3)</PresentationFormat>
  <Paragraphs>299</Paragraphs>
  <Slides>37</Slides>
  <Notes>8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37</vt:i4>
      </vt:variant>
    </vt:vector>
  </HeadingPairs>
  <TitlesOfParts>
    <vt:vector size="45" baseType="lpstr">
      <vt:lpstr>Arial</vt:lpstr>
      <vt:lpstr>Arial Black</vt:lpstr>
      <vt:lpstr>Calibri</vt:lpstr>
      <vt:lpstr>Times New Roman</vt:lpstr>
      <vt:lpstr>Trebuchet MS</vt:lpstr>
      <vt:lpstr>Wingdings</vt:lpstr>
      <vt:lpstr>Wingdings 2</vt:lpstr>
      <vt:lpstr>Изящная</vt:lpstr>
      <vt:lpstr>Презентация PowerPoint</vt:lpstr>
      <vt:lpstr>30 липня –  всесвітній день боротьби з торгівлею людьми</vt:lpstr>
      <vt:lpstr>Торгівля людьми це - </vt:lpstr>
      <vt:lpstr>Презентация PowerPoint</vt:lpstr>
      <vt:lpstr>Презентация PowerPoint</vt:lpstr>
      <vt:lpstr>ФОРМИ  ЕКСПЛУАТАЦІЇ</vt:lpstr>
      <vt:lpstr>Презентация PowerPoint</vt:lpstr>
      <vt:lpstr>Данні за 2020 рік ПО УКРАЇНІ (не загальна кількість постраждалих, а лише осіб, які отримали статус ПТЛ)</vt:lpstr>
      <vt:lpstr>В Донецькій облАСТІ було ідентифіковано  в 2020 році - 26 осіб (18 чол. і 8 жінок).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Що означає легальне працевлаштування? </vt:lpstr>
      <vt:lpstr>Перевірка Агентства з працевлаштування</vt:lpstr>
      <vt:lpstr>Перевіряємо наявність в агентства ліцензії на посередництво у працевлаштуванні за кордоном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Документи для роботи  в Польщі по безвізу</vt:lpstr>
      <vt:lpstr>Важливо! </vt:lpstr>
      <vt:lpstr>В яких випадках виникає ризик  потрапити в ситуацію торгівлі людьми  під час легального виїзду?</vt:lpstr>
      <vt:lpstr>Презентация PowerPoint</vt:lpstr>
      <vt:lpstr>Презентация PowerPoint</vt:lpstr>
      <vt:lpstr>Презентация PowerPoint</vt:lpstr>
    </vt:vector>
  </TitlesOfParts>
  <Company>DOG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Iren</dc:creator>
  <cp:lastModifiedBy>User</cp:lastModifiedBy>
  <cp:revision>1326</cp:revision>
  <dcterms:created xsi:type="dcterms:W3CDTF">2010-07-01T19:05:26Z</dcterms:created>
  <dcterms:modified xsi:type="dcterms:W3CDTF">2021-07-30T11:58:58Z</dcterms:modified>
</cp:coreProperties>
</file>